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ink/ink11.xml" ContentType="application/inkml+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ink/ink27.xml" ContentType="application/inkml+xml"/>
  <Override PartName="/ppt/ink/ink28.xml" ContentType="application/inkml+xml"/>
  <Override PartName="/ppt/ink/ink29.xml" ContentType="application/inkml+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ink/ink30.xml" ContentType="application/inkml+xml"/>
  <Override PartName="/ppt/ink/ink31.xml" ContentType="application/inkml+xml"/>
  <Override PartName="/ppt/ink/ink32.xml" ContentType="application/inkml+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 id="2147483741" r:id="rId5"/>
    <p:sldMasterId id="2147483726" r:id="rId6"/>
  </p:sldMasterIdLst>
  <p:notesMasterIdLst>
    <p:notesMasterId r:id="rId54"/>
  </p:notesMasterIdLst>
  <p:sldIdLst>
    <p:sldId id="315" r:id="rId7"/>
    <p:sldId id="464" r:id="rId8"/>
    <p:sldId id="509" r:id="rId9"/>
    <p:sldId id="510" r:id="rId10"/>
    <p:sldId id="532" r:id="rId11"/>
    <p:sldId id="517" r:id="rId12"/>
    <p:sldId id="467" r:id="rId13"/>
    <p:sldId id="527" r:id="rId14"/>
    <p:sldId id="493" r:id="rId15"/>
    <p:sldId id="492" r:id="rId16"/>
    <p:sldId id="518" r:id="rId17"/>
    <p:sldId id="491" r:id="rId18"/>
    <p:sldId id="490" r:id="rId19"/>
    <p:sldId id="511" r:id="rId20"/>
    <p:sldId id="465" r:id="rId21"/>
    <p:sldId id="489" r:id="rId22"/>
    <p:sldId id="519" r:id="rId23"/>
    <p:sldId id="487" r:id="rId24"/>
    <p:sldId id="528" r:id="rId25"/>
    <p:sldId id="488" r:id="rId26"/>
    <p:sldId id="496" r:id="rId27"/>
    <p:sldId id="497" r:id="rId28"/>
    <p:sldId id="498" r:id="rId29"/>
    <p:sldId id="512" r:id="rId30"/>
    <p:sldId id="499" r:id="rId31"/>
    <p:sldId id="513" r:id="rId32"/>
    <p:sldId id="468" r:id="rId33"/>
    <p:sldId id="523" r:id="rId34"/>
    <p:sldId id="520" r:id="rId35"/>
    <p:sldId id="521" r:id="rId36"/>
    <p:sldId id="525" r:id="rId37"/>
    <p:sldId id="533" r:id="rId38"/>
    <p:sldId id="469" r:id="rId39"/>
    <p:sldId id="534" r:id="rId40"/>
    <p:sldId id="371" r:id="rId41"/>
    <p:sldId id="501" r:id="rId42"/>
    <p:sldId id="503" r:id="rId43"/>
    <p:sldId id="470" r:id="rId44"/>
    <p:sldId id="526" r:id="rId45"/>
    <p:sldId id="504" r:id="rId46"/>
    <p:sldId id="508" r:id="rId47"/>
    <p:sldId id="505" r:id="rId48"/>
    <p:sldId id="529" r:id="rId49"/>
    <p:sldId id="530" r:id="rId50"/>
    <p:sldId id="531" r:id="rId51"/>
    <p:sldId id="514" r:id="rId52"/>
    <p:sldId id="303" r:id="rId5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44" userDrawn="1">
          <p15:clr>
            <a:srgbClr val="A4A3A4"/>
          </p15:clr>
        </p15:guide>
        <p15:guide id="2" orient="horz" pos="218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9567B"/>
    <a:srgbClr val="002D72"/>
    <a:srgbClr val="000000"/>
    <a:srgbClr val="724324"/>
    <a:srgbClr val="002C76"/>
    <a:srgbClr val="003DA5"/>
    <a:srgbClr val="785135"/>
    <a:srgbClr val="FFCB0B"/>
    <a:srgbClr val="0C6C55"/>
    <a:srgbClr val="8C85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3ACE6F-D76F-43ED-9252-BEA8BF29EE91}" v="1" dt="2026-01-12T20:28:11.178"/>
  </p1510:revLst>
</p1510:revInfo>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pos="144"/>
        <p:guide orient="horz" pos="2184"/>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presProps" Target="pres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tableStyles" Target="tableStyles.xml"/><Relationship Id="rId5" Type="http://schemas.openxmlformats.org/officeDocument/2006/relationships/slideMaster" Target="slideMasters/slideMaster2.xml"/><Relationship Id="rId61" Type="http://schemas.microsoft.com/office/2018/10/relationships/authors" Target="authors.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microsoft.com/office/2016/11/relationships/changesInfo" Target="changesInfos/changesInfo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theme" Target="theme/theme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ch, Carl - FPAC-NRCS, WV" userId="S::carl.koch@usda.gov::8f9ea627-f344-4264-ba95-70db19643af5" providerId="AD" clId="Web-{C33ACE6F-D76F-43ED-9252-BEA8BF29EE91}"/>
    <pc:docChg chg="modSld">
      <pc:chgData name="Koch, Carl - FPAC-NRCS, WV" userId="S::carl.koch@usda.gov::8f9ea627-f344-4264-ba95-70db19643af5" providerId="AD" clId="Web-{C33ACE6F-D76F-43ED-9252-BEA8BF29EE91}" dt="2026-01-12T20:28:11.178" v="0" actId="20577"/>
      <pc:docMkLst>
        <pc:docMk/>
      </pc:docMkLst>
      <pc:sldChg chg="modSp">
        <pc:chgData name="Koch, Carl - FPAC-NRCS, WV" userId="S::carl.koch@usda.gov::8f9ea627-f344-4264-ba95-70db19643af5" providerId="AD" clId="Web-{C33ACE6F-D76F-43ED-9252-BEA8BF29EE91}" dt="2026-01-12T20:28:11.178" v="0" actId="20577"/>
        <pc:sldMkLst>
          <pc:docMk/>
          <pc:sldMk cId="2773051790" sldId="315"/>
        </pc:sldMkLst>
        <pc:spChg chg="mod">
          <ac:chgData name="Koch, Carl - FPAC-NRCS, WV" userId="S::carl.koch@usda.gov::8f9ea627-f344-4264-ba95-70db19643af5" providerId="AD" clId="Web-{C33ACE6F-D76F-43ED-9252-BEA8BF29EE91}" dt="2026-01-12T20:28:11.178" v="0" actId="20577"/>
          <ac:spMkLst>
            <pc:docMk/>
            <pc:sldMk cId="2773051790" sldId="315"/>
            <ac:spMk id="3" creationId="{FB84933D-ADB1-A84A-9466-8A08AEAB0302}"/>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11AE03-07E5-471F-B633-79599A70859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85BBD44-229B-4395-9F35-4E18A7A7C46B}">
      <dgm:prSet/>
      <dgm:spPr/>
      <dgm:t>
        <a:bodyPr/>
        <a:lstStyle/>
        <a:p>
          <a:r>
            <a:rPr lang="en-US"/>
            <a:t>Livestock in the woods</a:t>
          </a:r>
        </a:p>
      </dgm:t>
    </dgm:pt>
    <dgm:pt modelId="{51E6BF34-5D4E-462F-8908-67530FE7760B}" type="parTrans" cxnId="{16F4F936-EFB0-4282-82DD-EECEED20FE7C}">
      <dgm:prSet/>
      <dgm:spPr/>
      <dgm:t>
        <a:bodyPr/>
        <a:lstStyle/>
        <a:p>
          <a:endParaRPr lang="en-US"/>
        </a:p>
      </dgm:t>
    </dgm:pt>
    <dgm:pt modelId="{CC9F9D1B-6F27-4A07-896E-A0AA017B0831}" type="sibTrans" cxnId="{16F4F936-EFB0-4282-82DD-EECEED20FE7C}">
      <dgm:prSet/>
      <dgm:spPr/>
      <dgm:t>
        <a:bodyPr/>
        <a:lstStyle/>
        <a:p>
          <a:endParaRPr lang="en-US"/>
        </a:p>
      </dgm:t>
    </dgm:pt>
    <dgm:pt modelId="{B0002975-3653-4076-8761-1E05CDE13BC9}">
      <dgm:prSet/>
      <dgm:spPr/>
      <dgm:t>
        <a:bodyPr/>
        <a:lstStyle/>
        <a:p>
          <a:r>
            <a:rPr lang="en-US"/>
            <a:t>Managed forest grazing</a:t>
          </a:r>
        </a:p>
      </dgm:t>
    </dgm:pt>
    <dgm:pt modelId="{5F62E743-6ED5-42DA-AB2A-3B4ED6BE7217}" type="parTrans" cxnId="{3AAF3FDF-1B02-4799-ABE4-5C6D554AF0BF}">
      <dgm:prSet/>
      <dgm:spPr/>
      <dgm:t>
        <a:bodyPr/>
        <a:lstStyle/>
        <a:p>
          <a:endParaRPr lang="en-US"/>
        </a:p>
      </dgm:t>
    </dgm:pt>
    <dgm:pt modelId="{1DBBDE23-2EA0-40D6-BDB9-EAF362CDBF9A}" type="sibTrans" cxnId="{3AAF3FDF-1B02-4799-ABE4-5C6D554AF0BF}">
      <dgm:prSet/>
      <dgm:spPr/>
      <dgm:t>
        <a:bodyPr/>
        <a:lstStyle/>
        <a:p>
          <a:endParaRPr lang="en-US"/>
        </a:p>
      </dgm:t>
    </dgm:pt>
    <dgm:pt modelId="{F62A6AC3-26B8-4940-9DF7-B09FE474B671}">
      <dgm:prSet/>
      <dgm:spPr/>
      <dgm:t>
        <a:bodyPr/>
        <a:lstStyle/>
        <a:p>
          <a:r>
            <a:rPr lang="en-US"/>
            <a:t>Silvopasture </a:t>
          </a:r>
        </a:p>
      </dgm:t>
    </dgm:pt>
    <dgm:pt modelId="{474E51E4-52BC-44F6-865B-27B0C1EB27FB}" type="parTrans" cxnId="{391A3AF6-96E2-40D0-ACCB-796407A54458}">
      <dgm:prSet/>
      <dgm:spPr/>
      <dgm:t>
        <a:bodyPr/>
        <a:lstStyle/>
        <a:p>
          <a:endParaRPr lang="en-US"/>
        </a:p>
      </dgm:t>
    </dgm:pt>
    <dgm:pt modelId="{2F4BD26C-6B6B-42D7-B939-59778FC0E8F7}" type="sibTrans" cxnId="{391A3AF6-96E2-40D0-ACCB-796407A54458}">
      <dgm:prSet/>
      <dgm:spPr/>
      <dgm:t>
        <a:bodyPr/>
        <a:lstStyle/>
        <a:p>
          <a:endParaRPr lang="en-US"/>
        </a:p>
      </dgm:t>
    </dgm:pt>
    <dgm:pt modelId="{3C5980AF-4648-4AF6-858B-AEA7F8DD572A}" type="pres">
      <dgm:prSet presAssocID="{5411AE03-07E5-471F-B633-79599A70859C}" presName="linear" presStyleCnt="0">
        <dgm:presLayoutVars>
          <dgm:animLvl val="lvl"/>
          <dgm:resizeHandles val="exact"/>
        </dgm:presLayoutVars>
      </dgm:prSet>
      <dgm:spPr/>
    </dgm:pt>
    <dgm:pt modelId="{C6DB6E0B-5AB9-4CCB-A3A3-3FE77740FE87}" type="pres">
      <dgm:prSet presAssocID="{A85BBD44-229B-4395-9F35-4E18A7A7C46B}" presName="parentText" presStyleLbl="node1" presStyleIdx="0" presStyleCnt="3">
        <dgm:presLayoutVars>
          <dgm:chMax val="0"/>
          <dgm:bulletEnabled val="1"/>
        </dgm:presLayoutVars>
      </dgm:prSet>
      <dgm:spPr/>
    </dgm:pt>
    <dgm:pt modelId="{56E56830-A0BC-4577-838A-62011E9F96E9}" type="pres">
      <dgm:prSet presAssocID="{CC9F9D1B-6F27-4A07-896E-A0AA017B0831}" presName="spacer" presStyleCnt="0"/>
      <dgm:spPr/>
    </dgm:pt>
    <dgm:pt modelId="{AEA75C6D-9FC7-46B2-8BC5-B7EFE0CD604F}" type="pres">
      <dgm:prSet presAssocID="{B0002975-3653-4076-8761-1E05CDE13BC9}" presName="parentText" presStyleLbl="node1" presStyleIdx="1" presStyleCnt="3">
        <dgm:presLayoutVars>
          <dgm:chMax val="0"/>
          <dgm:bulletEnabled val="1"/>
        </dgm:presLayoutVars>
      </dgm:prSet>
      <dgm:spPr/>
    </dgm:pt>
    <dgm:pt modelId="{00B8212A-49CB-4DF2-922E-F41A3F2C0594}" type="pres">
      <dgm:prSet presAssocID="{1DBBDE23-2EA0-40D6-BDB9-EAF362CDBF9A}" presName="spacer" presStyleCnt="0"/>
      <dgm:spPr/>
    </dgm:pt>
    <dgm:pt modelId="{C1DD91E8-6954-4F42-BEE9-92C3983763FC}" type="pres">
      <dgm:prSet presAssocID="{F62A6AC3-26B8-4940-9DF7-B09FE474B671}" presName="parentText" presStyleLbl="node1" presStyleIdx="2" presStyleCnt="3">
        <dgm:presLayoutVars>
          <dgm:chMax val="0"/>
          <dgm:bulletEnabled val="1"/>
        </dgm:presLayoutVars>
      </dgm:prSet>
      <dgm:spPr/>
    </dgm:pt>
  </dgm:ptLst>
  <dgm:cxnLst>
    <dgm:cxn modelId="{16F4F936-EFB0-4282-82DD-EECEED20FE7C}" srcId="{5411AE03-07E5-471F-B633-79599A70859C}" destId="{A85BBD44-229B-4395-9F35-4E18A7A7C46B}" srcOrd="0" destOrd="0" parTransId="{51E6BF34-5D4E-462F-8908-67530FE7760B}" sibTransId="{CC9F9D1B-6F27-4A07-896E-A0AA017B0831}"/>
    <dgm:cxn modelId="{3B60EA38-02D7-41A1-A6D6-5AAFB4D32C67}" type="presOf" srcId="{F62A6AC3-26B8-4940-9DF7-B09FE474B671}" destId="{C1DD91E8-6954-4F42-BEE9-92C3983763FC}" srcOrd="0" destOrd="0" presId="urn:microsoft.com/office/officeart/2005/8/layout/vList2"/>
    <dgm:cxn modelId="{19E81F55-0736-44BF-B029-B02816448DF1}" type="presOf" srcId="{5411AE03-07E5-471F-B633-79599A70859C}" destId="{3C5980AF-4648-4AF6-858B-AEA7F8DD572A}" srcOrd="0" destOrd="0" presId="urn:microsoft.com/office/officeart/2005/8/layout/vList2"/>
    <dgm:cxn modelId="{6E13B579-AD9F-4C28-A822-C48E792B7E3F}" type="presOf" srcId="{B0002975-3653-4076-8761-1E05CDE13BC9}" destId="{AEA75C6D-9FC7-46B2-8BC5-B7EFE0CD604F}" srcOrd="0" destOrd="0" presId="urn:microsoft.com/office/officeart/2005/8/layout/vList2"/>
    <dgm:cxn modelId="{0FFCB7D1-96C6-4B21-95A3-EB6CC1D6A686}" type="presOf" srcId="{A85BBD44-229B-4395-9F35-4E18A7A7C46B}" destId="{C6DB6E0B-5AB9-4CCB-A3A3-3FE77740FE87}" srcOrd="0" destOrd="0" presId="urn:microsoft.com/office/officeart/2005/8/layout/vList2"/>
    <dgm:cxn modelId="{3AAF3FDF-1B02-4799-ABE4-5C6D554AF0BF}" srcId="{5411AE03-07E5-471F-B633-79599A70859C}" destId="{B0002975-3653-4076-8761-1E05CDE13BC9}" srcOrd="1" destOrd="0" parTransId="{5F62E743-6ED5-42DA-AB2A-3B4ED6BE7217}" sibTransId="{1DBBDE23-2EA0-40D6-BDB9-EAF362CDBF9A}"/>
    <dgm:cxn modelId="{391A3AF6-96E2-40D0-ACCB-796407A54458}" srcId="{5411AE03-07E5-471F-B633-79599A70859C}" destId="{F62A6AC3-26B8-4940-9DF7-B09FE474B671}" srcOrd="2" destOrd="0" parTransId="{474E51E4-52BC-44F6-865B-27B0C1EB27FB}" sibTransId="{2F4BD26C-6B6B-42D7-B939-59778FC0E8F7}"/>
    <dgm:cxn modelId="{992E4BCB-BC07-4098-B460-9BE80F18635D}" type="presParOf" srcId="{3C5980AF-4648-4AF6-858B-AEA7F8DD572A}" destId="{C6DB6E0B-5AB9-4CCB-A3A3-3FE77740FE87}" srcOrd="0" destOrd="0" presId="urn:microsoft.com/office/officeart/2005/8/layout/vList2"/>
    <dgm:cxn modelId="{78C58A9B-BBB2-4FB7-AA61-D3C312256086}" type="presParOf" srcId="{3C5980AF-4648-4AF6-858B-AEA7F8DD572A}" destId="{56E56830-A0BC-4577-838A-62011E9F96E9}" srcOrd="1" destOrd="0" presId="urn:microsoft.com/office/officeart/2005/8/layout/vList2"/>
    <dgm:cxn modelId="{1C1DEEBD-BAE7-4C03-8C0A-F9FD267E918B}" type="presParOf" srcId="{3C5980AF-4648-4AF6-858B-AEA7F8DD572A}" destId="{AEA75C6D-9FC7-46B2-8BC5-B7EFE0CD604F}" srcOrd="2" destOrd="0" presId="urn:microsoft.com/office/officeart/2005/8/layout/vList2"/>
    <dgm:cxn modelId="{A71E341F-7248-47CD-B413-5B86299268CE}" type="presParOf" srcId="{3C5980AF-4648-4AF6-858B-AEA7F8DD572A}" destId="{00B8212A-49CB-4DF2-922E-F41A3F2C0594}" srcOrd="3" destOrd="0" presId="urn:microsoft.com/office/officeart/2005/8/layout/vList2"/>
    <dgm:cxn modelId="{1404C12F-014A-4270-BE77-DF9DD49A8EC0}" type="presParOf" srcId="{3C5980AF-4648-4AF6-858B-AEA7F8DD572A}" destId="{C1DD91E8-6954-4F42-BEE9-92C3983763FC}"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DB6E0B-5AB9-4CCB-A3A3-3FE77740FE87}">
      <dsp:nvSpPr>
        <dsp:cNvPr id="0" name=""/>
        <dsp:cNvSpPr/>
      </dsp:nvSpPr>
      <dsp:spPr>
        <a:xfrm>
          <a:off x="0" y="213912"/>
          <a:ext cx="6316218" cy="91143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a:t>Livestock in the woods</a:t>
          </a:r>
        </a:p>
      </dsp:txBody>
      <dsp:txXfrm>
        <a:off x="44492" y="258404"/>
        <a:ext cx="6227234" cy="822446"/>
      </dsp:txXfrm>
    </dsp:sp>
    <dsp:sp modelId="{AEA75C6D-9FC7-46B2-8BC5-B7EFE0CD604F}">
      <dsp:nvSpPr>
        <dsp:cNvPr id="0" name=""/>
        <dsp:cNvSpPr/>
      </dsp:nvSpPr>
      <dsp:spPr>
        <a:xfrm>
          <a:off x="0" y="1234781"/>
          <a:ext cx="6316218" cy="91143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a:t>Managed forest grazing</a:t>
          </a:r>
        </a:p>
      </dsp:txBody>
      <dsp:txXfrm>
        <a:off x="44492" y="1279273"/>
        <a:ext cx="6227234" cy="822446"/>
      </dsp:txXfrm>
    </dsp:sp>
    <dsp:sp modelId="{C1DD91E8-6954-4F42-BEE9-92C3983763FC}">
      <dsp:nvSpPr>
        <dsp:cNvPr id="0" name=""/>
        <dsp:cNvSpPr/>
      </dsp:nvSpPr>
      <dsp:spPr>
        <a:xfrm>
          <a:off x="0" y="2255652"/>
          <a:ext cx="6316218" cy="91143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a:t>Silvopasture </a:t>
          </a:r>
        </a:p>
      </dsp:txBody>
      <dsp:txXfrm>
        <a:off x="44492" y="2300144"/>
        <a:ext cx="6227234" cy="82244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06T13:40:05.311"/>
    </inkml:context>
    <inkml:brush xml:id="br0">
      <inkml:brushProperty name="width" value="0.2" units="cm"/>
      <inkml:brushProperty name="height" value="0.4" units="cm"/>
      <inkml:brushProperty name="color" value="#FF8517"/>
      <inkml:brushProperty name="tip" value="rectangle"/>
      <inkml:brushProperty name="rasterOp" value="maskPen"/>
      <inkml:brushProperty name="ignorePressure" value="1"/>
    </inkml:brush>
  </inkml:definitions>
  <inkml:trace contextRef="#ctx0" brushRef="#br0">0 154,'0'-4,"1"0,-1 0,1 0,-1 0,1 0,1 0,-2 1,2-1,-1 0,2 0,-2 1,1 0,1 0,2-4,-1 2,2-1,-2 2,1-1,1 1,0 0,0 0,9-4,6 0,-1 0,1 1,0 1,23-3,20 1,0 2,-1 4,90 7,-125-3,-1 0,1 2,-1 0,38 13,-56-13,0-1,0 1,0 1,-1-1,1 1,-2 1,9 6,-12-7,1-1,-1 1,0-1,0 2,-1-1,1 0,-1 0,-1 1,1 0,-1 0,0-1,1 8,-2-9,0 1,-1-2,0 1,0 0,0 0,-1 0,0 0,1 0,-1-1,-1 1,2 0,-2 0,1-1,-2 0,2 1,-1 0,-1-1,1 0,-3 4,-8 6,0 0,-28 22,9-7,-26 28,21-18,-59 46,87-78,2 2,-1-1,1 2,0-1,0 1,1 0,0 0,0 1,2-1,-6 13,0 7,1-1,-9 43,12-23,2-2,2 82,3-97,-1-6</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06T07:34:45.80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1,'8'3,"4"2,6 0,-1 2,4 0,1-1,2-1,3-2,0-2,4 0,0 0,1-2,3 1,3-1,-2 1,-7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06T07:38:08.91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0 192,'2'-4,"1"0,0 0,0 0,0 1,0-1,0 1,0-1,0 1,1 0,0 1,0-1,0 1,0 0,0 0,0 0,1 0,6-1,7-1,0 1,0 0,22 1,-4-1,64-6,162-24,-180 16,110-6,21 3,-127 11,43-2,304 12,-428-1,0 0,0 0,1 1,-1-1,0 1,0 1,0-1,-1 1,10 3,-13-4,1 0,-1 1,1-2,-1 2,0-1,0 0,0 1,0-1,1 0,-2 0,1 1,0-1,0 2,-1-2,0 1,1-1,0 1,-1-1,0 1,1 0,-1-1,0 2,0-2,0 1,-1-1,1 1,0 0,-1-1,0 1,1-1,0 2,-1-2,-1 3,-3 6,-1 2,1-3,-2 2,0-1,1-1,-3 0,2 0,-1 0,-1-1,0-1,-13 10,-1-2,-2-1,0 0,-44 16,29-16,0-2,-1-2,-62 8,44-13,-67-5,63-1,48 0,1-1,0 0,-1-1,-17-6,-33-7,-29 7,1 4,-95 7,41 1,1-3,126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06T07:44:34.88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1658,'1'-3,"-1"1,1-1,-1 0,2 0,-1 0,0 0,1 1,-2 0,3-1,-2 1,1-1,0 1,-1 0,5-3,32-28,-34 30,35-24,3 2,79-37,-47 25,-1-1,-1-4,69-55,-61 40,118-65,-169 105,-1-1,-2-1,0-1,-1-2,36-38,-52 50,1-1,1 2,0 0,0 0,1 1,0 1,1-1,25-9,-17 6,0 0,-1 0,-1-2,34-28,-29 21,0 2,33-18,67-26,59-32,-145 73,52-21,3 0,-64 28,0 2,34-10,35-12,-74 21,44-29,-42 25,36-18,109-40,-157 69,-1-1,0-1,0 0,0 0,-1-2,-1 0,13-12,34-28,-36 36</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06T07:44:39.68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1762,'56'-24,"-44"20,0 0,0-2,0 1,-2-1,1-1,0 1,17-18,-12 10,0 0,1 1,27-16,104-81,8-29,-80 68,-47 44,-1-2,37-49,-51 59,28-40,75-80,-105 125,0-1,18-29,1-1,-22 34,1 0,0 1,-1 1,3 0,-1 0,0 0,21-9,94-39,-20 10,46-29,-119 60,0 2,1 1,39-8,-33 10,77-33,-42 9,68-36,-111 56,-20 9,0 0,0-1,17-13,-11 8,2 0,-1 1,2 1,34-13,-5 2,12-4,-34 14,0-2,47-26,-56 27,0 0,0 1,1 1,1 2,-1 0,1 1,1 0,-1 2,1 1,43-2,-41 3,-11 3,1-2,-2 2,2 1,23 3,-34-4,0 1,0 0,0 0,-1-1,1 2,-1-1,0 0,1 1,-1-1,0 1,0 0,1-1,-1 2,-1-2,2 1,-2 1,1-1,-1 0,1 0,-1 1,1 0,-2-1,2 0,-1 1,-1 0,1-1,-1 1,2 5,-2 2,0-1,-1 1,0 0,0 0,-2-1,1 1,0-1,-2 1,1-1,-8 13,-6 11,-31 42,32-50,-2 0,-1-1,-1-2,-1 1,-1-2,-45 34,41-37,10-7,0 0,-1 0,0-2,0 0,-1-2,-28 10,-324 94,295-85,30-12,-84 40,103-43,0 0,0-2,-2-2,1 1,-32 2,-49 13,-9 13,-124 56,218-82,1 1,-27 17,6-4,-12 10,-7 11,-3-2,-115 58,166-94,0 2,1 0,-1 1,-12 13,-11 9,27-25,-82 67,81-63,-1 1,2 0,-1 0,1 1,-8 17,-15 24,19-35</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06T07:44:49.99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1 611,'32'-1,"1"-1,-1-2,-1-1,1-1,-1-2,1-1,38-18,-33 15,1 2,1 1,44-5,56-13,-133 26,8-2,0-1,0 0,-1-1,1 0,-2-1,1-1,-1 0,14-10,-19 13,1-2,-1 3,1-2,13-4,12-6,-18 6,8-3,-1-1,-1-1,0-1,30-28,-6-2,77-74,-101 100,1 2,0 1,1 1,27-14,-29 20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06T07:44:52.43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1 486,'133'2,"145"-5,-253 0,0-1,-1-2,0 0,42-18,38-11,-87 32,1-1,0-1,-1-1,1 0,-2-1,1-1,-1-1,-1 0,1-1,15-14,84-86,42-37,-111 106,-29 23</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06T07:45:15.30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1323,'60'-39,"-22"14,5-4,-1-1,-1-3,40-42,-60 57,0 0,2 3,45-27,13-8,101-96,-90 68,-80 70,1-1,0 1,0 1,0 1,29-10,78-30,-66 24,22-9,-17 6,1 3,119-29,102-11,-160 31,-66 18,-1-1,-1-4,-1-1,56-30,19-14,9-5,-91 47,-37 18,0 0,0-1,-1 0,1 1,-1-2,1 0,-1 0,5-7,33-36,-24 25</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06T07:45:18.79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18 1830,'-1'-1,"-1"1,2 0,-1 0,1-1,-1 1,0-1,1 0,-1 1,0 0,0-1,1 0,0 0,-1 1,1 0,-1-1,0 0,1 0,0 1,0-1,0 0,-1 0,1 0,0 0,0 0,-1-1,-2-23,3 17,0 0,1 0,0-1,1 2,0-1,0 0,1 1,0-1,0 1,0-1,1 1,1 0,-2 0,3 0,-1 1,0 0,0 0,1 0,0 1,9-6,14-10,2 1,-1 1,42-17,-47 24,567-250,-556 248,-14 6,-1-1,1 0,-1-1,-1-2,35-25,23-24,54-50,-49 21,-62 63,2 0,2 3,40-35,-23 28,-2-3,-1-1,63-75,-60 62,2 2,2 2,1 1,93-62,-46 48,-72 41,0 1,1 0,1 2,0 0,0 2,1 1,1 1,28-6,-29 8,39-16,-42 15,-1 0,36-6,82-15,-116 23</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06T02:44:31.868"/>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0 61,'1'-2,"-1"0,1 1,-1-2,1 2,0-1,0 1,-1-1,1 0,0 1,0 0,0-1,1 1,-1-1,0 1,0 0,1 0,-1 0,1-1,-1 2,1-1,-1 0,2 0,-2 1,1-1,0 1,-1-1,1 1,0-1,3 1,8-2,1 0,23 0,-29 2,178 1,32-2,-127-8,27-2,1096 13,-1209-3,-1 1,2 0,-2 0,1 1,-1-1,1 1,0 0,-1 0,1 1,-1-1,0 1,1 0,-2 0,2 1,-1-1,-1 1,1 0,0 0,0 0,-1 0,0 1,0-1,4 8,-4-7,1 0,0 1,-1-2,2 1,-1 0,0-1,1 0,0 0,-1 0,2-1,-2 0,9 4,4-2,0 1,28 1,2 2,2 1,96 3,53-14,-66 1,-79-1,-27 1,-1 0,43 6,-58-3,-1 0,0 1,13 7,-13-6,0 0,0-1,15 4,20-3,0-1,74-4,-31-1,760 2,-797-3,88-15,-88 9,88-3,-116 12</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06T02:44:44.620"/>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1 99,'728'0,"-612"-10,-10 0,92-9,-54 9,44 0,32 0,-5 0,-71 0,-14 1,353 9,-466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06T13:40:06.345"/>
    </inkml:context>
    <inkml:brush xml:id="br0">
      <inkml:brushProperty name="width" value="0.2" units="cm"/>
      <inkml:brushProperty name="height" value="0.4" units="cm"/>
      <inkml:brushProperty name="color" value="#FF8517"/>
      <inkml:brushProperty name="tip" value="rectangle"/>
      <inkml:brushProperty name="rasterOp" value="maskPen"/>
      <inkml:brushProperty name="ignorePressure" value="1"/>
    </inkml:brush>
  </inkml:definitions>
  <inkml:trace contextRef="#ctx0" brushRef="#br0">1 0,'0'0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06T02:45:03.194"/>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1 0,'0'2,"1"0,-1-1,1 1,-1-1,0 1,1-1,0 2,0-2,-1 0,2 0,-1 1,-1-1,2 1,-1-1,0 0,1 1,-1-2,0 1,0 1,1-2,-1 1,1 0,-1 0,2-1,-2 0,1 1,-1 0,1-1,0 0,2 1,9 1,1-1,25 1,-24-2,534 2,-274-4,964 2,-1223 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06T02:45:12.025"/>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0 3,'163'-2,"173"4,-236 7,39 2,51-13,222 4,-301 8,24-1,1944-8,-968-2,-1091 1</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06T02:45:15.388"/>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0 43,'1'-1,"-1"0,0-1,1 1,-1 0,0 0,0 0,1-1,0 2,-1-2,1 1,-1 1,1-2,0 1,0 1,-1-1,1 0,1 0,-2 1,1-1,1 0,-2 0,1 1,1 0,-2-1,2 0,1 0,35-7,-38 8,93-7,146 5,-123 4,146-3,215 3,-420 3,-1 3,87 22,-97-22,-1-2,67 2,48 5,10 5,-108-13,-24 0,0 2,59 19,-65-16,0-1,0-2,1-2,47 4,786-10,-309-1,210 2,-734-3,1 0,-1-3,0-1,0-2,39-16,-45 17,2-3,-12 5,-1 1,1 0,0 1,20-2,-20 5</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06T02:45:22.613"/>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1 60,'139'-9,"-24"1,818 4,-502 6,840-2,-1197-3,79-14,60-3,50 21,-235-1</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06T02:45:26.923"/>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0 22,'2588'0,"-2369"-11,-5 0,1066 13,-1256-2</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06T02:45:32.936"/>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1 0,'650'0,"-626"2,39 6,-24-1,-16-5</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06T02:45:35.381"/>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0 24,'1'-1,"-1"0,1 0,-1 1,0-1,0 0,1 0,0 1,0-1,-1 0,0 0,1 1,0-1,0 0,-1 1,1-1,0 1,0 0,-1-1,1 1,1 0,-2-1,1 1,0 0,0-1,-1 1,2 0,-1 0,33-3,-29 3,360-5,-201 7,3462-2,-3607 1,0 0,24 6,-22-3</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06T02:46:39.941"/>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1 102,'0'-2,"1"1,0-1,-1 1,0 0,1 0,0 0,0-1,-1 1,1 0,1 0,-2 0,1 1,1-2,-2 1,2 1,-1-1,0 0,0 0,0 1,1 0,-1-1,2 0,32-9,5 4,2 2,-1 2,59 5,-23-1,-49-2,0-2,0-1,0 0,40-12,-40 9,0 0,1 2,34-1,89 7,-55 1,797-3,-870-2,42-7,-39 6,34-3,724 4,-383 4,1605-2,-1856 10,3 1,-114-12,0 2,52 9,-35-3,1-3,102-4,-60-3,-79 4,-1 1,-1 1,35 9,-28-5,35 4,245 24,-246-29,117-5,0 0,-134 4,0 3,43 11,20 5,-28-5,-53-12,0-1,49 5,182-10,-119-3,-106 0,1-1,-1-1,1-2,51-18,6-6,-65 19,2 2,-2 1,2 1,0 2,48-6,268 11,-147 3,611-3,-790-2,0 1,0-2,0 0,23-8,-21 5,0 2,0 0,19-1,255 2,-145 6,655-3,-675-11,-9 1,690 8,-391 4,3370-2,-3761 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06T02:46:42.548"/>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0 0,'3682'0,"-3506"10,8 0,168-10,-314 0</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06T02:46:54.938"/>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0 182,'52'-3,"-1"-2,70-16,56-5,331 20,-278 8,3082-2,-3072-10,-10 0,659 11,-877-2,0-1,0 0,1 0,-1-1,20-8,-20 7,1-1,0 2,0 0,24-3,86 5,93-8,194 0,-255 10,2738-1,-2842-1,-1-4,82-16,-70 13,1 2,1 3,68 6,-20-1,1933-2,-2015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06T13:40:19.490"/>
    </inkml:context>
    <inkml:brush xml:id="br0">
      <inkml:brushProperty name="width" value="0.2" units="cm"/>
      <inkml:brushProperty name="height" value="0.4" units="cm"/>
      <inkml:brushProperty name="color" value="#FF8517"/>
      <inkml:brushProperty name="tip" value="rectangle"/>
      <inkml:brushProperty name="rasterOp" value="maskPen"/>
      <inkml:brushProperty name="ignorePressure" value="1"/>
    </inkml:brush>
  </inkml:definitions>
  <inkml:trace contextRef="#ctx0" brushRef="#br0">2 272,'-1'0,"1"0,0 1,0-1,0 0,0 1,0-1,0 0,0 1,0-1,0 0,0 0,0 0,0 1,0-1,0 0,0 1,0-1,0 0,0 1,1-1,-1 0,0 0,0 0,0 0,0 1,1-1,-1 0,0 0,0 1,0-1,0 0,0 0,1 0,-1 1,0-1,1 0,-1 0,0 0,1 0,-1 0,0 0,0 0,0 0,0 0,1 0,-1 0,1 0,-1 0,0 0,1 0,-1 0,0 0,0 0,0 0,0 0,1 0,-1 0,0 0,1-1,-1 1,0 0,1 0,-1-1,0 1,0 0,0 0,0-1,0 1,0 0,15-15,-3-2,2 2,-1 0,2 1,0 0,0 1,1 0,1 2,22-12,17-16,-45 30,1 0,0 2,1-1,24-10,-14 9,0 1,1 1,39-5,-54 11,0 1,0-1,0 2,1 0,-1-1,0 2,0-1,0 2,-1 0,1 0,-1 0,17 9,-14-4,1 1,-2 0,0 0,0 1,-1 0,0 1,0 0,-2 1,1-1,-2 1,0 1,7 17,-9-21,-1 0,-1 0,0 1,0-1,-1 0,0 1,0 0,-2 15,0-20,0 1,0-1,0 1,-1-1,0 1,0-1,0 0,-1 0,1 0,-1 0,-1 0,1-1,-1 1,1-1,-7 6,-10 6,-29 17,34-24,1 0,0 0,1 2,1 0,-22 23,11-6,5-7,-18 30,32-43,-1-1,2 0,0 1,0 0,0-1,0 2,2-1,-3 14,3 14,2 0,2-1,8 45,-8-64,1 27,-3-25</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06T08:16:12.82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88,'1'1,"0"0,-1 0,1 0,0-1,0 2,0-1,0-1,0 1,-1-1,2 1,-1 0,0-1,0 0,0 1,0-1,1 1,-2-1,2 1,-1-1,0 0,0 0,0 0,2 0,-2 0,82 7,1-3,143-12,-103 1,398-4,-456 5,112-25,-48 5,-40 15,94-1,92 13,-102 1,180-2,-334 0</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06T08:16:21.430"/>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0 1,'25'2,"0"0,33 8,14 2,566 6,-492-18,2147-2,-2272 1,-1-1,22-5,-2 1,-18 3</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06T08:16:44.791"/>
    </inkml:context>
    <inkml:brush xml:id="br0">
      <inkml:brushProperty name="width" value="0.3" units="cm"/>
      <inkml:brushProperty name="height" value="0.6" units="cm"/>
      <inkml:brushProperty name="color" value="#FF8517"/>
      <inkml:brushProperty name="tip" value="rectangle"/>
      <inkml:brushProperty name="rasterOp" value="maskPen"/>
      <inkml:brushProperty name="ignorePressure" value="1"/>
    </inkml:brush>
  </inkml:definitions>
  <inkml:trace contextRef="#ctx0" brushRef="#br0">22 87,'257'-12,"-132"5,17-4,89-2,-211 12,-1-1,0-1,0-1,18-6,-15 4,1 0,29-2,269 5,-166 5,-132-2,0 0,0 1,-1 2,1 0,-1 2,25 7,-44-11,0 0,0 0,-1 1,0-1,0 0,1 1,-1 0,0-1,0 1,1 0,-2 0,1 1,0-2,-1 1,1 1,-1 0,1-1,-1 0,0 1,1 2,-2-1,1 0,-1 0,1-1,-1 1,-1 0,1 0,-1-1,1 1,-1 0,0 0,0-1,0 0,-3 5,0 0,0 0,-1 1,0-2,-1 1,1-1,-2 0,1 0,-1-1,1 0,-2 0,-9 6,7-7,0-1,1-1,-1 0,0 0,0 0,-11 0,-66 4,45-5,-432 7,318-9,134-2,-1 0,-22-6,21 5,-39-4,-125 8,-74-2,247-1,1-1,-1 0,1 0,-25-11,19 7,3 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06T13:40:30.622"/>
    </inkml:context>
    <inkml:brush xml:id="br0">
      <inkml:brushProperty name="width" value="0.2" units="cm"/>
      <inkml:brushProperty name="height" value="0.4" units="cm"/>
      <inkml:brushProperty name="color" value="#FF8517"/>
      <inkml:brushProperty name="tip" value="rectangle"/>
      <inkml:brushProperty name="rasterOp" value="maskPen"/>
      <inkml:brushProperty name="ignorePressure" value="1"/>
    </inkml:brush>
  </inkml:definitions>
  <inkml:trace contextRef="#ctx0" brushRef="#br0">1 1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06T07:32:35.335"/>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1 1,'1'3,"0"1,0-1,1 0,-1 1,1-1,-1 0,1 0,0-1,0 1,0 0,1-1,0 0,2 4,1 0,7 6,2-1,0-1,0 0,0 0,1-2,0 0,0-1,29 9,-42-15,1 0,-1 0,1 0,0-1,-1 1,1-1,0 0,0 0,-1 0,1 0,0-1,0 1,-1-1,1 0,5-3,-7 3,1-1,0 1,-1-1,0 0,0 0,0 0,0 0,0 0,0 0,-1-1,1 0,-1 1,1-1,-1 1,0-1,0 0,0 1,-1-1,1 0,0-3,1-12</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06T07:32:38.944"/>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5 1,'-4'0,"6"4,11 0,6 1,6-1,4-2,4 0,-1-1,-2-1,-2 0,-3 0,-4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06T07:34:30.078"/>
    </inkml:context>
    <inkml:brush xml:id="br0">
      <inkml:brushProperty name="width" value="0.3" units="cm"/>
      <inkml:brushProperty name="height" value="0.6" units="cm"/>
      <inkml:brushProperty name="color" value="#FF8517"/>
      <inkml:brushProperty name="tip" value="rectangle"/>
      <inkml:brushProperty name="rasterOp" value="maskPen"/>
      <inkml:brushProperty name="ignorePressure" value="1"/>
    </inkml:brush>
  </inkml:definitions>
  <inkml:trace contextRef="#ctx0" brushRef="#br0">0 1,'4'0,"4"0,5 0,4 0,2 0,2 0,1 0,0 0,0 0,0 0,-1 0,1 0,0 0,-1 0,7 0,3 0,-1 0,-5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06T07:34:31.466"/>
    </inkml:context>
    <inkml:brush xml:id="br0">
      <inkml:brushProperty name="width" value="0.3" units="cm"/>
      <inkml:brushProperty name="height" value="0.6" units="cm"/>
      <inkml:brushProperty name="color" value="#FF8517"/>
      <inkml:brushProperty name="tip" value="rectangle"/>
      <inkml:brushProperty name="rasterOp" value="maskPen"/>
      <inkml:brushProperty name="ignorePressure" value="1"/>
    </inkml:brush>
  </inkml:definitions>
  <inkml:trace contextRef="#ctx0" brushRef="#br0">0 20,'4'0,"8"0,13 0,10 0,12-4,6-1,5 1,-4 0,-11 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06T07:34:44.29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0 109,'0'-4,"8"-4,1-5,8-4,3 1,6 4,3-1,-1 3,-1 3,-2 2,-1 3,-1 0,-2 2,4 1,1-1,-5 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F60EC-E68F-4179-B210-C7A0BEC118CB}" type="datetimeFigureOut">
              <a:rPr lang="en-US" smtClean="0"/>
              <a:t>1/12/2026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6BD091-4092-4F28-8EE7-CA2A94FFB267}" type="slidenum">
              <a:rPr lang="en-US" smtClean="0"/>
              <a:t>‹#›</a:t>
            </a:fld>
            <a:endParaRPr lang="en-US"/>
          </a:p>
        </p:txBody>
      </p:sp>
    </p:spTree>
    <p:extLst>
      <p:ext uri="{BB962C8B-B14F-4D97-AF65-F5344CB8AC3E}">
        <p14:creationId xmlns:p14="http://schemas.microsoft.com/office/powerpoint/2010/main" val="32789875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1</a:t>
            </a:fld>
            <a:endParaRPr lang="en-US"/>
          </a:p>
        </p:txBody>
      </p:sp>
    </p:spTree>
    <p:extLst>
      <p:ext uri="{BB962C8B-B14F-4D97-AF65-F5344CB8AC3E}">
        <p14:creationId xmlns:p14="http://schemas.microsoft.com/office/powerpoint/2010/main" val="39213510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study looked specifically at cattle-grazed birch forests in Scotland with a median grazing period of 30 years vs birch forests that had not been grazed in 70-100 yrs.</a:t>
            </a:r>
          </a:p>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10</a:t>
            </a:fld>
            <a:endParaRPr lang="en-US"/>
          </a:p>
        </p:txBody>
      </p:sp>
    </p:spTree>
    <p:extLst>
      <p:ext uri="{BB962C8B-B14F-4D97-AF65-F5344CB8AC3E}">
        <p14:creationId xmlns:p14="http://schemas.microsoft.com/office/powerpoint/2010/main" val="2865880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study looked specifically at cattle-grazed birch forests in Scotland with a median grazing period of 30 years vs birch forests that had not been grazed in 70-100 yrs.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Highlighted items are significance levels for “p” value.  The lower the p-value, the greater the statistical significance of the observed difference.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(p-value is the probability of obtaining results as extreme as, or more extreme than the observed results, assuming the null hypothesis is true)</a:t>
            </a:r>
          </a:p>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11</a:t>
            </a:fld>
            <a:endParaRPr lang="en-US"/>
          </a:p>
        </p:txBody>
      </p:sp>
    </p:spTree>
    <p:extLst>
      <p:ext uri="{BB962C8B-B14F-4D97-AF65-F5344CB8AC3E}">
        <p14:creationId xmlns:p14="http://schemas.microsoft.com/office/powerpoint/2010/main" val="30580673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Beyond the obvious impact of domestic livestock grazing on temperate forest vegetation – A global review</a:t>
            </a:r>
          </a:p>
          <a:p>
            <a:r>
              <a:rPr lang="en-US"/>
              <a:t>Kinga Öllerer, Anna Varga, Keith Kirby, László Demeter, Marianna Biró, János Bölöni, Zsolt Molnár. </a:t>
            </a:r>
          </a:p>
          <a:p>
            <a:r>
              <a:rPr lang="en-US"/>
              <a:t> </a:t>
            </a:r>
            <a:r>
              <a:rPr lang="fr-FR"/>
              <a:t>Biological Conservation Volume 237 , September 2019, Pages 209-219 </a:t>
            </a:r>
          </a:p>
          <a:p>
            <a:endParaRPr lang="fr-FR"/>
          </a:p>
          <a:p>
            <a:r>
              <a:rPr lang="en-US"/>
              <a:t>Bare soil surface ↗ Trampling and uprooting removes dead and live plant materials from forest floor, leading to an increase in bare soil cover</a:t>
            </a:r>
          </a:p>
          <a:p>
            <a:endParaRPr lang="en-US"/>
          </a:p>
          <a:p>
            <a:r>
              <a:rPr lang="en-US"/>
              <a:t>Litter cover ↘ Trampling and grazing reduce the thickness of the herb and regeneration layer. In a less dense herb layer wind removes litter more easily. Grazed forests have lower litter depth and cover</a:t>
            </a:r>
          </a:p>
          <a:p>
            <a:endParaRPr lang="en-US"/>
          </a:p>
          <a:p>
            <a:r>
              <a:rPr lang="en-US"/>
              <a:t>Abundance of ground-growing bryophytes ↗ Heavy grazing reduces the competition from vascular plants and accumulation of litter from vascular plant and trees.</a:t>
            </a:r>
          </a:p>
          <a:p>
            <a:endParaRPr lang="en-US"/>
          </a:p>
          <a:p>
            <a:r>
              <a:rPr lang="en-US"/>
              <a:t>Grass cover, especially of grazing-adapted species ↗ Increasing light and reducing tall or competitive palatable species (e.g. Hyacinthoides non-scripta). In combination with active canopy management, cattle grazing can reduce shrub cover, favouring higher quality grass cover when forage production is a goal</a:t>
            </a:r>
          </a:p>
          <a:p>
            <a:endParaRPr lang="en-US"/>
          </a:p>
          <a:p>
            <a:r>
              <a:rPr lang="en-US"/>
              <a:t>Reduces the total biomass of the herb layer ↘ Grazing can decrease the competitive dominance of the herbaceous layer, significantly reducing sward biomass. Sheep can be very effective in removing grass phytomass. </a:t>
            </a:r>
          </a:p>
          <a:p>
            <a:endParaRPr lang="en-US"/>
          </a:p>
          <a:p>
            <a:r>
              <a:rPr lang="en-US"/>
              <a:t>Abundance of palatable species decreases and abundance of unpalatable species increases ↘ ↗ Selective forage and diverse palatability of herb layer species (e.g. high forage value plants are often good winter forage, like Hedera helix). Grazing has a negative impact on the palatable Hyacinthoides non-scripta. The abundance and/or frequency of species highly preferred by cattle, like Fagus orientalis seedlings or Vicia crocea is reduced</a:t>
            </a:r>
          </a:p>
          <a:p>
            <a:endParaRPr lang="en-US"/>
          </a:p>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13</a:t>
            </a:fld>
            <a:endParaRPr lang="en-US"/>
          </a:p>
        </p:txBody>
      </p:sp>
    </p:spTree>
    <p:extLst>
      <p:ext uri="{BB962C8B-B14F-4D97-AF65-F5344CB8AC3E}">
        <p14:creationId xmlns:p14="http://schemas.microsoft.com/office/powerpoint/2010/main" val="30415449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Beyond the obvious impact of domestic livestock grazing on temperate forest vegetation – A global review</a:t>
            </a:r>
          </a:p>
          <a:p>
            <a:r>
              <a:rPr lang="en-US"/>
              <a:t>Kinga Öllerer, Anna Varga, Keith Kirby, László Demeter, Marianna Biró, János Bölöni, Zsolt Molnár. </a:t>
            </a:r>
          </a:p>
          <a:p>
            <a:r>
              <a:rPr lang="en-US"/>
              <a:t> </a:t>
            </a:r>
            <a:r>
              <a:rPr lang="fr-FR"/>
              <a:t>Biological Conservation Volume 237 , September 2019, Pages 209-219 </a:t>
            </a:r>
          </a:p>
          <a:p>
            <a:endParaRPr lang="fr-FR"/>
          </a:p>
          <a:p>
            <a:r>
              <a:rPr lang="en-US"/>
              <a:t>Bare soil surface ↗ Trampling and uprooting removes dead and live plant materials from forest floor, leading to an increase in bare soil cover</a:t>
            </a:r>
          </a:p>
          <a:p>
            <a:endParaRPr lang="en-US"/>
          </a:p>
          <a:p>
            <a:r>
              <a:rPr lang="en-US"/>
              <a:t>Litter cover ↘ Trampling and grazing reduce the thickness of the herb and regeneration layer. In a less dense herb layer wind removes litter more easily. Grazed forests have lower litter depth and cover</a:t>
            </a:r>
          </a:p>
          <a:p>
            <a:endParaRPr lang="en-US"/>
          </a:p>
          <a:p>
            <a:r>
              <a:rPr lang="en-US"/>
              <a:t>Abundance of ground-growing bryophytes ↗ Heavy grazing reduces the competition from vascular plants and accumulation of litter from vascular plant and trees.</a:t>
            </a:r>
          </a:p>
          <a:p>
            <a:endParaRPr lang="en-US"/>
          </a:p>
          <a:p>
            <a:r>
              <a:rPr lang="en-US"/>
              <a:t>Grass cover, especially of grazing-adapted species ↗ Increasing light and reducing tall or competitive palatable species (e.g. Hyacinthoides non-scripta). In combination with active canopy management, cattle grazing can reduce shrub cover, favouring higher quality grass cover when forage production is a goal</a:t>
            </a:r>
          </a:p>
          <a:p>
            <a:endParaRPr lang="en-US"/>
          </a:p>
          <a:p>
            <a:r>
              <a:rPr lang="en-US"/>
              <a:t>Reduces the total biomass of the herb layer ↘ Grazing can decrease the competitive dominance of the herbaceous layer, significantly reducing sward biomass. Sheep can be very effective in removing grass phytomass. </a:t>
            </a:r>
          </a:p>
          <a:p>
            <a:endParaRPr lang="en-US"/>
          </a:p>
          <a:p>
            <a:r>
              <a:rPr lang="en-US"/>
              <a:t>Abundance of palatable species decreases and abundance of unpalatable species increases ↘ ↗ Selective forage and diverse palatability of herb layer species (e.g. high forage value plants are often good winter forage, like Hedera helix). Grazing has a negative impact on the palatable Hyacinthoides non-scripta. The abundance and/or frequency of species highly preferred by cattle, like Fagus orientalis seedlings or Vicia crocea is reduced</a:t>
            </a:r>
          </a:p>
          <a:p>
            <a:endParaRPr lang="en-US"/>
          </a:p>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14</a:t>
            </a:fld>
            <a:endParaRPr lang="en-US"/>
          </a:p>
        </p:txBody>
      </p:sp>
    </p:spTree>
    <p:extLst>
      <p:ext uri="{BB962C8B-B14F-4D97-AF65-F5344CB8AC3E}">
        <p14:creationId xmlns:p14="http://schemas.microsoft.com/office/powerpoint/2010/main" val="20053675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Li, B. V., &amp; Jiang, B. (2021).Responses of forest structure, functions, and biodiversity tolivestock disturbances: A global meta-analysis. Global ChangeBiology, 27, 4745–4757. https://doi.org/10.1111/gcb.15781</a:t>
            </a:r>
          </a:p>
        </p:txBody>
      </p:sp>
      <p:sp>
        <p:nvSpPr>
          <p:cNvPr id="4" name="Slide Number Placeholder 3"/>
          <p:cNvSpPr>
            <a:spLocks noGrp="1"/>
          </p:cNvSpPr>
          <p:nvPr>
            <p:ph type="sldNum" sz="quarter" idx="5"/>
          </p:nvPr>
        </p:nvSpPr>
        <p:spPr/>
        <p:txBody>
          <a:bodyPr/>
          <a:lstStyle/>
          <a:p>
            <a:fld id="{826BD091-4092-4F28-8EE7-CA2A94FFB267}" type="slidenum">
              <a:rPr lang="en-US" smtClean="0"/>
              <a:t>15</a:t>
            </a:fld>
            <a:endParaRPr lang="en-US"/>
          </a:p>
        </p:txBody>
      </p:sp>
    </p:spTree>
    <p:extLst>
      <p:ext uri="{BB962C8B-B14F-4D97-AF65-F5344CB8AC3E}">
        <p14:creationId xmlns:p14="http://schemas.microsoft.com/office/powerpoint/2010/main" val="59903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F I G U R E 2 Mean effect sizes (Hedges’ d) of livestock effects on different groups in the forest ecosystem. Significant</a:t>
            </a:r>
          </a:p>
          <a:p>
            <a:r>
              <a:rPr lang="en-US"/>
              <a:t>effect (p &lt; 0.05) is denoted by gray color.  Error bars stand for bias-corrected 95% bootstrap confidence intervals</a:t>
            </a:r>
          </a:p>
          <a:p>
            <a:endParaRPr lang="en-US"/>
          </a:p>
          <a:p>
            <a:r>
              <a:rPr lang="en-US"/>
              <a:t>Note:  Hedges’ d statistical model is based on inferential statistics which allows for analysis from a sample to make conclusions about a larger population.   </a:t>
            </a:r>
          </a:p>
        </p:txBody>
      </p:sp>
      <p:sp>
        <p:nvSpPr>
          <p:cNvPr id="4" name="Slide Number Placeholder 3"/>
          <p:cNvSpPr>
            <a:spLocks noGrp="1"/>
          </p:cNvSpPr>
          <p:nvPr>
            <p:ph type="sldNum" sz="quarter" idx="5"/>
          </p:nvPr>
        </p:nvSpPr>
        <p:spPr/>
        <p:txBody>
          <a:bodyPr/>
          <a:lstStyle/>
          <a:p>
            <a:fld id="{826BD091-4092-4F28-8EE7-CA2A94FFB267}" type="slidenum">
              <a:rPr lang="en-US" smtClean="0"/>
              <a:t>16</a:t>
            </a:fld>
            <a:endParaRPr lang="en-US"/>
          </a:p>
        </p:txBody>
      </p:sp>
    </p:spTree>
    <p:extLst>
      <p:ext uri="{BB962C8B-B14F-4D97-AF65-F5344CB8AC3E}">
        <p14:creationId xmlns:p14="http://schemas.microsoft.com/office/powerpoint/2010/main" val="38262693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F I G U R E 2 Mean effect sizes (Hedges’ d) of livestock effects on different groups in the forest ecosystem. Significant</a:t>
            </a:r>
          </a:p>
          <a:p>
            <a:r>
              <a:rPr lang="en-US"/>
              <a:t>effect (p &lt; 0.05) is denoted by gray color.  Error bars stand for bias-corrected 95% bootstrap confidence intervals</a:t>
            </a:r>
          </a:p>
          <a:p>
            <a:endParaRPr lang="en-US"/>
          </a:p>
          <a:p>
            <a:r>
              <a:rPr lang="en-US"/>
              <a:t>Note:  Hedges’ d statistical model is based on inferential statistics which allows for analysis from a sample to make conclusions about a larger population.   </a:t>
            </a:r>
          </a:p>
        </p:txBody>
      </p:sp>
      <p:sp>
        <p:nvSpPr>
          <p:cNvPr id="4" name="Slide Number Placeholder 3"/>
          <p:cNvSpPr>
            <a:spLocks noGrp="1"/>
          </p:cNvSpPr>
          <p:nvPr>
            <p:ph type="sldNum" sz="quarter" idx="5"/>
          </p:nvPr>
        </p:nvSpPr>
        <p:spPr/>
        <p:txBody>
          <a:bodyPr/>
          <a:lstStyle/>
          <a:p>
            <a:fld id="{826BD091-4092-4F28-8EE7-CA2A94FFB267}" type="slidenum">
              <a:rPr lang="en-US" smtClean="0"/>
              <a:t>17</a:t>
            </a:fld>
            <a:endParaRPr lang="en-US"/>
          </a:p>
        </p:txBody>
      </p:sp>
    </p:spTree>
    <p:extLst>
      <p:ext uri="{BB962C8B-B14F-4D97-AF65-F5344CB8AC3E}">
        <p14:creationId xmlns:p14="http://schemas.microsoft.com/office/powerpoint/2010/main" val="2852478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001D35"/>
                </a:solidFill>
                <a:effectLst/>
                <a:latin typeface="Google Sans"/>
              </a:rPr>
              <a:t>In ecology, </a:t>
            </a:r>
            <a:r>
              <a:rPr lang="en-US"/>
              <a:t>species richness refers to the number of different species in a community, while species abundance refers to the number of individuals of each species in that community</a:t>
            </a:r>
          </a:p>
        </p:txBody>
      </p:sp>
      <p:sp>
        <p:nvSpPr>
          <p:cNvPr id="4" name="Slide Number Placeholder 3"/>
          <p:cNvSpPr>
            <a:spLocks noGrp="1"/>
          </p:cNvSpPr>
          <p:nvPr>
            <p:ph type="sldNum" sz="quarter" idx="5"/>
          </p:nvPr>
        </p:nvSpPr>
        <p:spPr/>
        <p:txBody>
          <a:bodyPr/>
          <a:lstStyle/>
          <a:p>
            <a:fld id="{826BD091-4092-4F28-8EE7-CA2A94FFB267}" type="slidenum">
              <a:rPr lang="en-US" smtClean="0"/>
              <a:t>18</a:t>
            </a:fld>
            <a:endParaRPr lang="en-US"/>
          </a:p>
        </p:txBody>
      </p:sp>
    </p:spTree>
    <p:extLst>
      <p:ext uri="{BB962C8B-B14F-4D97-AF65-F5344CB8AC3E}">
        <p14:creationId xmlns:p14="http://schemas.microsoft.com/office/powerpoint/2010/main" val="24976014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001D35"/>
                </a:solidFill>
                <a:effectLst/>
                <a:latin typeface="Google Sans"/>
              </a:rPr>
              <a:t>In ecology, </a:t>
            </a:r>
            <a:r>
              <a:rPr lang="en-US"/>
              <a:t>species richness refers to the number of different species in a community, while species abundance refers to the number of individuals of each species in that community</a:t>
            </a:r>
          </a:p>
        </p:txBody>
      </p:sp>
      <p:sp>
        <p:nvSpPr>
          <p:cNvPr id="4" name="Slide Number Placeholder 3"/>
          <p:cNvSpPr>
            <a:spLocks noGrp="1"/>
          </p:cNvSpPr>
          <p:nvPr>
            <p:ph type="sldNum" sz="quarter" idx="5"/>
          </p:nvPr>
        </p:nvSpPr>
        <p:spPr/>
        <p:txBody>
          <a:bodyPr/>
          <a:lstStyle/>
          <a:p>
            <a:fld id="{826BD091-4092-4F28-8EE7-CA2A94FFB267}" type="slidenum">
              <a:rPr lang="en-US" smtClean="0"/>
              <a:t>19</a:t>
            </a:fld>
            <a:endParaRPr lang="en-US"/>
          </a:p>
        </p:txBody>
      </p:sp>
    </p:spTree>
    <p:extLst>
      <p:ext uri="{BB962C8B-B14F-4D97-AF65-F5344CB8AC3E}">
        <p14:creationId xmlns:p14="http://schemas.microsoft.com/office/powerpoint/2010/main" val="5971550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001D35"/>
                </a:solidFill>
                <a:effectLst/>
                <a:latin typeface="Google Sans"/>
              </a:rPr>
              <a:t>In ecology, </a:t>
            </a:r>
            <a:r>
              <a:rPr lang="en-US"/>
              <a:t>species richness refers to the number of different species in a community, while species abundance refers to the number of individuals of each species in that community</a:t>
            </a:r>
          </a:p>
        </p:txBody>
      </p:sp>
      <p:sp>
        <p:nvSpPr>
          <p:cNvPr id="4" name="Slide Number Placeholder 3"/>
          <p:cNvSpPr>
            <a:spLocks noGrp="1"/>
          </p:cNvSpPr>
          <p:nvPr>
            <p:ph type="sldNum" sz="quarter" idx="5"/>
          </p:nvPr>
        </p:nvSpPr>
        <p:spPr/>
        <p:txBody>
          <a:bodyPr/>
          <a:lstStyle/>
          <a:p>
            <a:fld id="{826BD091-4092-4F28-8EE7-CA2A94FFB267}" type="slidenum">
              <a:rPr lang="en-US" smtClean="0"/>
              <a:t>20</a:t>
            </a:fld>
            <a:endParaRPr lang="en-US"/>
          </a:p>
        </p:txBody>
      </p:sp>
    </p:spTree>
    <p:extLst>
      <p:ext uri="{BB962C8B-B14F-4D97-AF65-F5344CB8AC3E}">
        <p14:creationId xmlns:p14="http://schemas.microsoft.com/office/powerpoint/2010/main" val="3498822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Image source:  National Geographic, photograph by Alfredo Caliz, Panos Pictures</a:t>
            </a:r>
          </a:p>
        </p:txBody>
      </p:sp>
      <p:sp>
        <p:nvSpPr>
          <p:cNvPr id="4" name="Slide Number Placeholder 3"/>
          <p:cNvSpPr>
            <a:spLocks noGrp="1"/>
          </p:cNvSpPr>
          <p:nvPr>
            <p:ph type="sldNum" sz="quarter" idx="5"/>
          </p:nvPr>
        </p:nvSpPr>
        <p:spPr/>
        <p:txBody>
          <a:bodyPr/>
          <a:lstStyle/>
          <a:p>
            <a:fld id="{826BD091-4092-4F28-8EE7-CA2A94FFB267}" type="slidenum">
              <a:rPr lang="en-US" smtClean="0"/>
              <a:t>2</a:t>
            </a:fld>
            <a:endParaRPr lang="en-US"/>
          </a:p>
        </p:txBody>
      </p:sp>
    </p:spTree>
    <p:extLst>
      <p:ext uri="{BB962C8B-B14F-4D97-AF65-F5344CB8AC3E}">
        <p14:creationId xmlns:p14="http://schemas.microsoft.com/office/powerpoint/2010/main" val="13179043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Six treatments:  spring browse, fall browse, spring + fall browse, dormant burn, spring browse + dormant burn, and control.  Browsing was completed by “mob grazing” goats until 85% of all veg was browsed</a:t>
            </a:r>
          </a:p>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21</a:t>
            </a:fld>
            <a:endParaRPr lang="en-US"/>
          </a:p>
        </p:txBody>
      </p:sp>
    </p:spTree>
    <p:extLst>
      <p:ext uri="{BB962C8B-B14F-4D97-AF65-F5344CB8AC3E}">
        <p14:creationId xmlns:p14="http://schemas.microsoft.com/office/powerpoint/2010/main" val="23435623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22</a:t>
            </a:fld>
            <a:endParaRPr lang="en-US"/>
          </a:p>
        </p:txBody>
      </p:sp>
    </p:spTree>
    <p:extLst>
      <p:ext uri="{BB962C8B-B14F-4D97-AF65-F5344CB8AC3E}">
        <p14:creationId xmlns:p14="http://schemas.microsoft.com/office/powerpoint/2010/main" val="13266238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Soils data collected and analyzed by Dr John Kabrick, USFS Northern Exp Stn, from Gina Beebe’s targeted grazing study</a:t>
            </a:r>
          </a:p>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23</a:t>
            </a:fld>
            <a:endParaRPr lang="en-US"/>
          </a:p>
        </p:txBody>
      </p:sp>
    </p:spTree>
    <p:extLst>
      <p:ext uri="{BB962C8B-B14F-4D97-AF65-F5344CB8AC3E}">
        <p14:creationId xmlns:p14="http://schemas.microsoft.com/office/powerpoint/2010/main" val="5482181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Soils data collected and analyzed by Dr John Kabrick, USFS Northern Exp Stn, from Gina Beebe’s targeted grazing study</a:t>
            </a:r>
          </a:p>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24</a:t>
            </a:fld>
            <a:endParaRPr lang="en-US"/>
          </a:p>
        </p:txBody>
      </p:sp>
    </p:spTree>
    <p:extLst>
      <p:ext uri="{BB962C8B-B14F-4D97-AF65-F5344CB8AC3E}">
        <p14:creationId xmlns:p14="http://schemas.microsoft.com/office/powerpoint/2010/main" val="2337396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Soils data collected and analyzed by Dr John Kabrick, USFS Northern Exp Stn, from Gina Beebe’s targeted grazing study</a:t>
            </a:r>
          </a:p>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25</a:t>
            </a:fld>
            <a:endParaRPr lang="en-US"/>
          </a:p>
        </p:txBody>
      </p:sp>
    </p:spTree>
    <p:extLst>
      <p:ext uri="{BB962C8B-B14F-4D97-AF65-F5344CB8AC3E}">
        <p14:creationId xmlns:p14="http://schemas.microsoft.com/office/powerpoint/2010/main" val="3713179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Soils data collected and analyzed by Dr John Kabrick, USFS Northern Exp Stn, from Gina Beebe’s targeted grazing study</a:t>
            </a:r>
          </a:p>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26</a:t>
            </a:fld>
            <a:endParaRPr lang="en-US"/>
          </a:p>
        </p:txBody>
      </p:sp>
    </p:spTree>
    <p:extLst>
      <p:ext uri="{BB962C8B-B14F-4D97-AF65-F5344CB8AC3E}">
        <p14:creationId xmlns:p14="http://schemas.microsoft.com/office/powerpoint/2010/main" val="32520263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800" b="0" i="1" u="none" strike="noStrike" baseline="0">
                <a:solidFill>
                  <a:srgbClr val="221E1F"/>
                </a:solidFill>
                <a:latin typeface="Times New Roman" panose="02020603050405020304" pitchFamily="18" charset="0"/>
              </a:rPr>
              <a:t>“Forest Grazing </a:t>
            </a:r>
            <a:r>
              <a:rPr lang="en-US" sz="1800" b="0" i="0" u="none" strike="noStrike" baseline="0">
                <a:solidFill>
                  <a:srgbClr val="221E1F"/>
                </a:solidFill>
                <a:latin typeface="Times New Roman" panose="02020603050405020304" pitchFamily="18" charset="0"/>
              </a:rPr>
              <a:t>(as depicted in Diagram #1) is based on the ecological principles that drive a natural system to move toward or maintain a desired ecological site. … The desired plants are only grazed to the degree that still allows for them to have the desired dominance level in the plant community. Forage preference values are currently derived from manager’s experience, the USDA Ecological Site Information System (for some sites), or extension service experience and documentation.”</a:t>
            </a:r>
          </a:p>
          <a:p>
            <a:endParaRPr lang="en-US" sz="1800" b="0" i="0" u="none" strike="noStrike" baseline="0">
              <a:solidFill>
                <a:srgbClr val="221E1F"/>
              </a:solidFill>
              <a:latin typeface="Times New Roman" panose="02020603050405020304" pitchFamily="18" charset="0"/>
            </a:endParaRPr>
          </a:p>
          <a:p>
            <a:r>
              <a:rPr lang="en-US" sz="1800" b="0" i="0" u="none" strike="noStrike" baseline="0">
                <a:solidFill>
                  <a:srgbClr val="221E1F"/>
                </a:solidFill>
                <a:latin typeface="Times New Roman" panose="02020603050405020304" pitchFamily="18" charset="0"/>
              </a:rPr>
              <a:t>To summarize, livestock are being used as a tool to manage a plant community; livestock production is not primary purpose. </a:t>
            </a:r>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27</a:t>
            </a:fld>
            <a:endParaRPr lang="en-US"/>
          </a:p>
        </p:txBody>
      </p:sp>
    </p:spTree>
    <p:extLst>
      <p:ext uri="{BB962C8B-B14F-4D97-AF65-F5344CB8AC3E}">
        <p14:creationId xmlns:p14="http://schemas.microsoft.com/office/powerpoint/2010/main" val="29740928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31</a:t>
            </a:fld>
            <a:endParaRPr lang="en-US"/>
          </a:p>
        </p:txBody>
      </p:sp>
    </p:spTree>
    <p:extLst>
      <p:ext uri="{BB962C8B-B14F-4D97-AF65-F5344CB8AC3E}">
        <p14:creationId xmlns:p14="http://schemas.microsoft.com/office/powerpoint/2010/main" val="13889665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An intentional, integrated system.  Is not opportunistic.</a:t>
            </a:r>
          </a:p>
        </p:txBody>
      </p:sp>
      <p:sp>
        <p:nvSpPr>
          <p:cNvPr id="4" name="Slide Number Placeholder 3"/>
          <p:cNvSpPr>
            <a:spLocks noGrp="1"/>
          </p:cNvSpPr>
          <p:nvPr>
            <p:ph type="sldNum" sz="quarter" idx="5"/>
          </p:nvPr>
        </p:nvSpPr>
        <p:spPr/>
        <p:txBody>
          <a:bodyPr/>
          <a:lstStyle/>
          <a:p>
            <a:fld id="{826BD091-4092-4F28-8EE7-CA2A94FFB267}" type="slidenum">
              <a:rPr lang="en-US" smtClean="0"/>
              <a:t>32</a:t>
            </a:fld>
            <a:endParaRPr lang="en-US"/>
          </a:p>
        </p:txBody>
      </p:sp>
    </p:spTree>
    <p:extLst>
      <p:ext uri="{BB962C8B-B14F-4D97-AF65-F5344CB8AC3E}">
        <p14:creationId xmlns:p14="http://schemas.microsoft.com/office/powerpoint/2010/main" val="2889103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800" b="0" i="1" u="none" strike="noStrike" baseline="0">
                <a:solidFill>
                  <a:srgbClr val="221E1F"/>
                </a:solidFill>
                <a:latin typeface="Times New Roman" panose="02020603050405020304" pitchFamily="18" charset="0"/>
              </a:rPr>
              <a:t>“Silvopasture management </a:t>
            </a:r>
            <a:r>
              <a:rPr lang="en-US" sz="1800" b="0" i="0" u="none" strike="noStrike" baseline="0">
                <a:solidFill>
                  <a:srgbClr val="221E1F"/>
                </a:solidFill>
                <a:latin typeface="Times New Roman" panose="02020603050405020304" pitchFamily="18" charset="0"/>
              </a:rPr>
              <a:t>(as depicted in Diagram #2) is based on the agronomic and forestry principles used to profitably produce and harvest forage and forest products, guided by the limitations and potential of the land. … Tree species are selected that have an economic potential and meet forage light requirements. Forages are selected that thrive in the range of sunlight penetration that is anticipated with the given canopy management. The forest management, pasture management, and grazing management is conducted in harmony, enhancing the production of multiple, harvestable components.” </a:t>
            </a:r>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33</a:t>
            </a:fld>
            <a:endParaRPr lang="en-US"/>
          </a:p>
        </p:txBody>
      </p:sp>
    </p:spTree>
    <p:extLst>
      <p:ext uri="{BB962C8B-B14F-4D97-AF65-F5344CB8AC3E}">
        <p14:creationId xmlns:p14="http://schemas.microsoft.com/office/powerpoint/2010/main" val="221213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Image source:  https://kaiserscience.wordpress.com/earth-science/surface-processes/soil-profile/</a:t>
            </a:r>
          </a:p>
          <a:p>
            <a:endParaRPr lang="en-US"/>
          </a:p>
          <a:p>
            <a:endParaRPr lang="en-US"/>
          </a:p>
          <a:p>
            <a:r>
              <a:rPr lang="en-US"/>
              <a:t>To briefly review, our FSH assessment tool keys in on soil cover, soil disturbance, soil structure/compaction, and living roots.  An additional piece to consider is overall forest ecosystem health.  Forest farming systems that are part of a healthy forest ecosystem probably exhibit good forest soil health, based on site limitations.  Forest farming systems that introduce new plants or that alter the site conditions extensively are likely moving away from healthy forest soils.  </a:t>
            </a:r>
          </a:p>
          <a:p>
            <a:endParaRPr lang="en-US"/>
          </a:p>
          <a:p>
            <a:r>
              <a:rPr lang="en-US"/>
              <a:t>The introduction of livestock into an existing forest system can have negative effects on forest soils and forest ecosystems.  Let  </a:t>
            </a:r>
          </a:p>
          <a:p>
            <a:endParaRPr lang="en-US"/>
          </a:p>
          <a:p>
            <a:endParaRPr lang="en-US"/>
          </a:p>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3</a:t>
            </a:fld>
            <a:endParaRPr lang="en-US"/>
          </a:p>
        </p:txBody>
      </p:sp>
    </p:spTree>
    <p:extLst>
      <p:ext uri="{BB962C8B-B14F-4D97-AF65-F5344CB8AC3E}">
        <p14:creationId xmlns:p14="http://schemas.microsoft.com/office/powerpoint/2010/main" val="24696491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Image source:  https://kaiserscience.wordpress.com/earth-science/surface-processes/soil-profile/</a:t>
            </a:r>
          </a:p>
          <a:p>
            <a:endParaRPr lang="en-US"/>
          </a:p>
          <a:p>
            <a:endParaRPr lang="en-US"/>
          </a:p>
          <a:p>
            <a:r>
              <a:rPr lang="en-US"/>
              <a:t>To briefly review, our FSH assessment tool keys in on soil cover, soil disturbance, soil structure/compaction, and living roots.  An additional piece to consider is overall forest ecosystem health.  Forest farming systems that are part of a healthy forest ecosystem probably exhibit good forest soil health, based on site limitations.  Forest farming systems that introduce new plants or that alter the site conditions extensively are likely moving away from healthy forest soils.  </a:t>
            </a:r>
          </a:p>
          <a:p>
            <a:endParaRPr lang="en-US"/>
          </a:p>
          <a:p>
            <a:r>
              <a:rPr lang="en-US"/>
              <a:t>The introduction of livestock into an existing forest system can have negative effects on forest soils and forest ecosystems.  Let  </a:t>
            </a:r>
          </a:p>
          <a:p>
            <a:endParaRPr lang="en-US"/>
          </a:p>
          <a:p>
            <a:endParaRPr lang="en-US"/>
          </a:p>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34</a:t>
            </a:fld>
            <a:endParaRPr lang="en-US"/>
          </a:p>
        </p:txBody>
      </p:sp>
    </p:spTree>
    <p:extLst>
      <p:ext uri="{BB962C8B-B14F-4D97-AF65-F5344CB8AC3E}">
        <p14:creationId xmlns:p14="http://schemas.microsoft.com/office/powerpoint/2010/main" val="26504328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Here are some good examples of silvopasture in the Pacific Northwest.  These are natural stands that have been managed to provide adequate sunlight for forage growth and prescribed grazing is used to manage forage availability. </a:t>
            </a:r>
          </a:p>
          <a:p>
            <a:endParaRPr lang="en-US"/>
          </a:p>
          <a:p>
            <a:r>
              <a:rPr lang="en-US"/>
              <a:t>Mark Batchelor, NAC.</a:t>
            </a:r>
          </a:p>
        </p:txBody>
      </p:sp>
      <p:sp>
        <p:nvSpPr>
          <p:cNvPr id="4" name="Slide Number Placeholder 3"/>
          <p:cNvSpPr>
            <a:spLocks noGrp="1"/>
          </p:cNvSpPr>
          <p:nvPr>
            <p:ph type="sldNum" sz="quarter" idx="5"/>
          </p:nvPr>
        </p:nvSpPr>
        <p:spPr/>
        <p:txBody>
          <a:bodyPr/>
          <a:lstStyle/>
          <a:p>
            <a:fld id="{826BD091-4092-4F28-8EE7-CA2A94FFB267}" type="slidenum">
              <a:rPr lang="en-US" smtClean="0"/>
              <a:t>35</a:t>
            </a:fld>
            <a:endParaRPr lang="en-US"/>
          </a:p>
        </p:txBody>
      </p:sp>
    </p:spTree>
    <p:extLst>
      <p:ext uri="{BB962C8B-B14F-4D97-AF65-F5344CB8AC3E}">
        <p14:creationId xmlns:p14="http://schemas.microsoft.com/office/powerpoint/2010/main" val="20965162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Hardwood silvopasture in New York (Brett Chedzoy)</a:t>
            </a:r>
          </a:p>
        </p:txBody>
      </p:sp>
      <p:sp>
        <p:nvSpPr>
          <p:cNvPr id="4" name="Slide Number Placeholder 3"/>
          <p:cNvSpPr>
            <a:spLocks noGrp="1"/>
          </p:cNvSpPr>
          <p:nvPr>
            <p:ph type="sldNum" sz="quarter" idx="5"/>
          </p:nvPr>
        </p:nvSpPr>
        <p:spPr/>
        <p:txBody>
          <a:bodyPr/>
          <a:lstStyle/>
          <a:p>
            <a:fld id="{826BD091-4092-4F28-8EE7-CA2A94FFB267}" type="slidenum">
              <a:rPr lang="en-US" smtClean="0"/>
              <a:t>36</a:t>
            </a:fld>
            <a:endParaRPr lang="en-US"/>
          </a:p>
        </p:txBody>
      </p:sp>
    </p:spTree>
    <p:extLst>
      <p:ext uri="{BB962C8B-B14F-4D97-AF65-F5344CB8AC3E}">
        <p14:creationId xmlns:p14="http://schemas.microsoft.com/office/powerpoint/2010/main" val="6344087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37</a:t>
            </a:fld>
            <a:endParaRPr lang="en-US"/>
          </a:p>
        </p:txBody>
      </p:sp>
    </p:spTree>
    <p:extLst>
      <p:ext uri="{BB962C8B-B14F-4D97-AF65-F5344CB8AC3E}">
        <p14:creationId xmlns:p14="http://schemas.microsoft.com/office/powerpoint/2010/main" val="37503512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800" kern="0">
                <a:effectLst/>
                <a:latin typeface="Times New Roman" panose="02020603050405020304" pitchFamily="18" charset="0"/>
                <a:ea typeface="Times New Roman" panose="02020603050405020304" pitchFamily="18" charset="0"/>
                <a:cs typeface="Times New Roman" panose="02020603050405020304" pitchFamily="18" charset="0"/>
              </a:rPr>
              <a:t>Scores were based on treatment-level effects. Each significant treatment effect within each research study was scored a value of 1 in the appropriate column, depending on whether it presented a “Positive”, “Negative”, or “None” influence on the Resource Concern. Each research study that was scored may have only one scored line, or several scored lines, depending on the number of treatments in the study that were compared to a Control treatment. </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Bef>
                <a:spcPts val="0"/>
              </a:spcBef>
              <a:spcAft>
                <a:spcPts val="0"/>
              </a:spcAft>
            </a:pPr>
            <a:r>
              <a:rPr lang="en-US" sz="1800" kern="1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indent="457200" fontAlgn="base">
              <a:lnSpc>
                <a:spcPct val="107000"/>
              </a:lnSpc>
              <a:spcBef>
                <a:spcPts val="0"/>
              </a:spcBef>
              <a:spcAft>
                <a:spcPts val="0"/>
              </a:spcAft>
            </a:pPr>
            <a:r>
              <a:rPr lang="en-US" sz="1800" kern="0">
                <a:effectLst/>
                <a:latin typeface="Times New Roman" panose="02020603050405020304" pitchFamily="18" charset="0"/>
                <a:ea typeface="Times New Roman" panose="02020603050405020304" pitchFamily="18" charset="0"/>
                <a:cs typeface="Times New Roman" panose="02020603050405020304" pitchFamily="18" charset="0"/>
              </a:rPr>
              <a:t>For the Resource Concern “Organic Matter Depletion”:  </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fontAlgn="base">
              <a:lnSpc>
                <a:spcPct val="107000"/>
              </a:lnSpc>
              <a:spcBef>
                <a:spcPts val="0"/>
              </a:spcBef>
              <a:spcAft>
                <a:spcPts val="0"/>
              </a:spcAft>
              <a:buSzPts val="1000"/>
              <a:buFont typeface="Courier New" panose="02070309020205020404" pitchFamily="49" charset="0"/>
              <a:buChar char="o"/>
              <a:tabLst>
                <a:tab pos="457200" algn="l"/>
              </a:tabLst>
            </a:pPr>
            <a:r>
              <a:rPr lang="en-US" sz="1800" kern="0">
                <a:effectLst/>
                <a:latin typeface="Times New Roman" panose="02020603050405020304" pitchFamily="18" charset="0"/>
                <a:ea typeface="Times New Roman" panose="02020603050405020304" pitchFamily="18" charset="0"/>
                <a:cs typeface="Times New Roman" panose="02020603050405020304" pitchFamily="18" charset="0"/>
              </a:rPr>
              <a:t>Positive Influence = 1 when any measure of soil carbon, either by percent (%) or mass (tons per acre) was greater in the silvopasture compared to a Control,  </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fontAlgn="base">
              <a:lnSpc>
                <a:spcPct val="107000"/>
              </a:lnSpc>
              <a:spcBef>
                <a:spcPts val="0"/>
              </a:spcBef>
              <a:spcAft>
                <a:spcPts val="0"/>
              </a:spcAft>
              <a:buSzPts val="1000"/>
              <a:buFont typeface="Courier New" panose="02070309020205020404" pitchFamily="49" charset="0"/>
              <a:buChar char="o"/>
              <a:tabLst>
                <a:tab pos="457200" algn="l"/>
              </a:tabLst>
            </a:pPr>
            <a:r>
              <a:rPr lang="en-US" sz="1800" kern="0">
                <a:effectLst/>
                <a:latin typeface="Times New Roman" panose="02020603050405020304" pitchFamily="18" charset="0"/>
                <a:ea typeface="Times New Roman" panose="02020603050405020304" pitchFamily="18" charset="0"/>
                <a:cs typeface="Times New Roman" panose="02020603050405020304" pitchFamily="18" charset="0"/>
              </a:rPr>
              <a:t>Negative Influence = 1 any measure of soil carbon, either by percent (%) or mass (tons per acre) was lower in the silvopasture compared to a Control  </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fontAlgn="base">
              <a:lnSpc>
                <a:spcPct val="107000"/>
              </a:lnSpc>
              <a:spcBef>
                <a:spcPts val="0"/>
              </a:spcBef>
              <a:spcAft>
                <a:spcPts val="0"/>
              </a:spcAft>
              <a:buSzPts val="1000"/>
              <a:buFont typeface="Courier New" panose="02070309020205020404" pitchFamily="49" charset="0"/>
              <a:buChar char="o"/>
              <a:tabLst>
                <a:tab pos="457200" algn="l"/>
              </a:tabLst>
            </a:pPr>
            <a:r>
              <a:rPr lang="en-US" sz="1800" kern="0">
                <a:effectLst/>
                <a:latin typeface="Times New Roman" panose="02020603050405020304" pitchFamily="18" charset="0"/>
                <a:ea typeface="Times New Roman" panose="02020603050405020304" pitchFamily="18" charset="0"/>
                <a:cs typeface="Times New Roman" panose="02020603050405020304" pitchFamily="18" charset="0"/>
              </a:rPr>
              <a:t>No Influence = 1 when no statistical differences were found between silvopasture and a Control. </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38</a:t>
            </a:fld>
            <a:endParaRPr lang="en-US"/>
          </a:p>
        </p:txBody>
      </p:sp>
    </p:spTree>
    <p:extLst>
      <p:ext uri="{BB962C8B-B14F-4D97-AF65-F5344CB8AC3E}">
        <p14:creationId xmlns:p14="http://schemas.microsoft.com/office/powerpoint/2010/main" val="14339681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800" kern="0">
                <a:effectLst/>
                <a:latin typeface="Times New Roman" panose="02020603050405020304" pitchFamily="18" charset="0"/>
                <a:ea typeface="Times New Roman" panose="02020603050405020304" pitchFamily="18" charset="0"/>
                <a:cs typeface="Times New Roman" panose="02020603050405020304" pitchFamily="18" charset="0"/>
              </a:rPr>
              <a:t>Scores were based on treatment-level effects. Each significant treatment effect within each research study was scored a value of 1 in the appropriate column, depending on whether it presented a “Positive”, “Negative”, or “None” influence on the Resource Concern. Each research study that was scored may have only one scored line, or several scored lines, depending on the number of treatments in the study that were compared to a Control treatment. </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Bef>
                <a:spcPts val="0"/>
              </a:spcBef>
              <a:spcAft>
                <a:spcPts val="0"/>
              </a:spcAft>
            </a:pPr>
            <a:r>
              <a:rPr lang="en-US" sz="1800" kern="1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indent="457200" fontAlgn="base">
              <a:lnSpc>
                <a:spcPct val="107000"/>
              </a:lnSpc>
              <a:spcBef>
                <a:spcPts val="0"/>
              </a:spcBef>
              <a:spcAft>
                <a:spcPts val="0"/>
              </a:spcAft>
            </a:pPr>
            <a:r>
              <a:rPr lang="en-US" sz="1800" kern="0">
                <a:effectLst/>
                <a:latin typeface="Times New Roman" panose="02020603050405020304" pitchFamily="18" charset="0"/>
                <a:ea typeface="Times New Roman" panose="02020603050405020304" pitchFamily="18" charset="0"/>
                <a:cs typeface="Times New Roman" panose="02020603050405020304" pitchFamily="18" charset="0"/>
              </a:rPr>
              <a:t>For the Resource Concern “Organic Matter Depletion”:  </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fontAlgn="base">
              <a:lnSpc>
                <a:spcPct val="107000"/>
              </a:lnSpc>
              <a:spcBef>
                <a:spcPts val="0"/>
              </a:spcBef>
              <a:spcAft>
                <a:spcPts val="0"/>
              </a:spcAft>
              <a:buSzPts val="1000"/>
              <a:buFont typeface="Courier New" panose="02070309020205020404" pitchFamily="49" charset="0"/>
              <a:buChar char="o"/>
              <a:tabLst>
                <a:tab pos="457200" algn="l"/>
              </a:tabLst>
            </a:pPr>
            <a:r>
              <a:rPr lang="en-US" sz="1800" kern="0">
                <a:effectLst/>
                <a:latin typeface="Times New Roman" panose="02020603050405020304" pitchFamily="18" charset="0"/>
                <a:ea typeface="Times New Roman" panose="02020603050405020304" pitchFamily="18" charset="0"/>
                <a:cs typeface="Times New Roman" panose="02020603050405020304" pitchFamily="18" charset="0"/>
              </a:rPr>
              <a:t>Positive Influence = 1 when any measure of soil carbon, either by percent (%) or mass (tons per acre) was greater in the silvopasture compared to a Control,  </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fontAlgn="base">
              <a:lnSpc>
                <a:spcPct val="107000"/>
              </a:lnSpc>
              <a:spcBef>
                <a:spcPts val="0"/>
              </a:spcBef>
              <a:spcAft>
                <a:spcPts val="0"/>
              </a:spcAft>
              <a:buSzPts val="1000"/>
              <a:buFont typeface="Courier New" panose="02070309020205020404" pitchFamily="49" charset="0"/>
              <a:buChar char="o"/>
              <a:tabLst>
                <a:tab pos="457200" algn="l"/>
              </a:tabLst>
            </a:pPr>
            <a:r>
              <a:rPr lang="en-US" sz="1800" kern="0">
                <a:effectLst/>
                <a:latin typeface="Times New Roman" panose="02020603050405020304" pitchFamily="18" charset="0"/>
                <a:ea typeface="Times New Roman" panose="02020603050405020304" pitchFamily="18" charset="0"/>
                <a:cs typeface="Times New Roman" panose="02020603050405020304" pitchFamily="18" charset="0"/>
              </a:rPr>
              <a:t>Negative Influence = 1 any measure of soil carbon, either by percent (%) or mass (tons per acre) was lower in the silvopasture compared to a Control  </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fontAlgn="base">
              <a:lnSpc>
                <a:spcPct val="107000"/>
              </a:lnSpc>
              <a:spcBef>
                <a:spcPts val="0"/>
              </a:spcBef>
              <a:spcAft>
                <a:spcPts val="0"/>
              </a:spcAft>
              <a:buSzPts val="1000"/>
              <a:buFont typeface="Courier New" panose="02070309020205020404" pitchFamily="49" charset="0"/>
              <a:buChar char="o"/>
              <a:tabLst>
                <a:tab pos="457200" algn="l"/>
              </a:tabLst>
            </a:pPr>
            <a:r>
              <a:rPr lang="en-US" sz="1800" kern="0">
                <a:effectLst/>
                <a:latin typeface="Times New Roman" panose="02020603050405020304" pitchFamily="18" charset="0"/>
                <a:ea typeface="Times New Roman" panose="02020603050405020304" pitchFamily="18" charset="0"/>
                <a:cs typeface="Times New Roman" panose="02020603050405020304" pitchFamily="18" charset="0"/>
              </a:rPr>
              <a:t>No Influence = 1 when no statistical differences were found between silvopasture and a Control. </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39</a:t>
            </a:fld>
            <a:endParaRPr lang="en-US"/>
          </a:p>
        </p:txBody>
      </p:sp>
    </p:spTree>
    <p:extLst>
      <p:ext uri="{BB962C8B-B14F-4D97-AF65-F5344CB8AC3E}">
        <p14:creationId xmlns:p14="http://schemas.microsoft.com/office/powerpoint/2010/main" val="352061893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The WS was established in 2005 and was mainly dominated by 13-year-old mixed pines: longleaf  (Pinus palustris Mill.) and loblolly (Pinus taeda L.)</a:t>
            </a:r>
          </a:p>
          <a:p>
            <a:r>
              <a:rPr lang="en-US"/>
              <a:t>with some Oaks (Quercus nigra L.; Quercus falcate Michx.), and Sweetgum (Liquidambar L.) as the overstory trees. It also consisted of mid-story vegetation</a:t>
            </a:r>
          </a:p>
          <a:p>
            <a:r>
              <a:rPr lang="en-US"/>
              <a:t>such as Beautyberry (Callicarpa L.), Muscadine (Vitis rotundifolia Michx.), Yaupons (Ilex vomitoria Aiton), Blackberry (Rubus L.), Greenbrier (Smilax L.), and</a:t>
            </a:r>
          </a:p>
          <a:p>
            <a:r>
              <a:rPr lang="en-US"/>
              <a:t>some understory species such as Rust weed (Polypremum procumbens L.), Panicgrass (Panicum L.), Blackberry (Rubus L.), Broomsedge (Andropogon</a:t>
            </a:r>
          </a:p>
          <a:p>
            <a:r>
              <a:rPr lang="en-US"/>
              <a:t>L.), and Dogfennel (Eupatorium capillifolium Lam.) The SPS was established in the summer of 2014 by thinning out the existing woodland to facilitate light</a:t>
            </a:r>
          </a:p>
          <a:p>
            <a:r>
              <a:rPr lang="en-US"/>
              <a:t>penetration for pasture establishment. Warm-season forages such as Bahiagrass (Paspalum notatum Fluegge´), Crabgrass (Digitaria sanguinalis (L.) Scop.),</a:t>
            </a:r>
          </a:p>
          <a:p>
            <a:r>
              <a:rPr lang="en-US"/>
              <a:t>and/or Sericea lespedeza (Lespedeza cuneata (Dum.Cours.) G. Don) and cool-season forages such as Rye (Secale cereale L.), Crimson clover (Trifolium incarnatum L.), Marshall ryegrass (Lolium multiflorum L.), Arrowleaf clover (Trifolium vesiculosum Savi.), Chicory (Cichorium intybus L.), MaxQ tall fescue (Festuca</a:t>
            </a:r>
          </a:p>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40</a:t>
            </a:fld>
            <a:endParaRPr lang="en-US"/>
          </a:p>
        </p:txBody>
      </p:sp>
    </p:spTree>
    <p:extLst>
      <p:ext uri="{BB962C8B-B14F-4D97-AF65-F5344CB8AC3E}">
        <p14:creationId xmlns:p14="http://schemas.microsoft.com/office/powerpoint/2010/main" val="339510704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The WS was established in 2005 and was mainly dominated by 13-year-old mixed pines: longleaf  (Pinus palustris Mill.) and loblolly (Pinus taeda L.)</a:t>
            </a:r>
          </a:p>
          <a:p>
            <a:r>
              <a:rPr lang="en-US"/>
              <a:t>with some Oaks (Quercus nigra L.; Quercus falcate Michx.), and Sweetgum (Liquidambar L.) as the overstory trees. It also consisted of mid-story vegetation</a:t>
            </a:r>
          </a:p>
          <a:p>
            <a:r>
              <a:rPr lang="en-US"/>
              <a:t>such as Beautyberry (Callicarpa L.), Muscadine (Vitis rotundifolia Michx.), Yaupons (Ilex vomitoria Aiton), Blackberry (Rubus L.), Greenbrier (Smilax L.), and</a:t>
            </a:r>
          </a:p>
          <a:p>
            <a:r>
              <a:rPr lang="en-US"/>
              <a:t>some understory species such as Rust weed (Polypremum procumbens L.), Panicgrass (Panicum L.), Blackberry (Rubus L.), Broomsedge (Andropogon</a:t>
            </a:r>
          </a:p>
          <a:p>
            <a:r>
              <a:rPr lang="en-US"/>
              <a:t>L.), and Dogfennel (Eupatorium capillifolium Lam.) The SPS was established in the summer of 2014 by thinning out the existing woodland to facilitate light</a:t>
            </a:r>
          </a:p>
          <a:p>
            <a:r>
              <a:rPr lang="en-US"/>
              <a:t>penetration for pasture establishment. Warm-season forages such as Bahiagrass (Paspalum notatum Fluegge´), Crabgrass (Digitaria sanguinalis (L.) Scop.),</a:t>
            </a:r>
          </a:p>
          <a:p>
            <a:r>
              <a:rPr lang="en-US"/>
              <a:t>and/or Sericea lespedeza (Lespedeza cuneata (Dum.Cours.) G. Don) and cool-season forages such as Rye (Secale cereale L.), Crimson clover (Trifolium incarnatum L.), Marshall ryegrass (Lolium multiflorum L.), Arrowleaf clover (Trifolium vesiculosum Savi.), Chicory (Cichorium intybus L.), MaxQ tall fescue (Festuca</a:t>
            </a:r>
          </a:p>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41</a:t>
            </a:fld>
            <a:endParaRPr lang="en-US"/>
          </a:p>
        </p:txBody>
      </p:sp>
    </p:spTree>
    <p:extLst>
      <p:ext uri="{BB962C8B-B14F-4D97-AF65-F5344CB8AC3E}">
        <p14:creationId xmlns:p14="http://schemas.microsoft.com/office/powerpoint/2010/main" val="26337074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Image source:  https://kaiserscience.wordpress.com/earth-science/surface-processes/soil-profile/</a:t>
            </a:r>
          </a:p>
          <a:p>
            <a:endParaRPr lang="en-US"/>
          </a:p>
          <a:p>
            <a:endParaRPr lang="en-US"/>
          </a:p>
          <a:p>
            <a:r>
              <a:rPr lang="en-US"/>
              <a:t>To briefly review, our FSH assessment tool keys in on soil cover, soil disturbance, soil structure/compaction, and living roots.  An additional piece to consider is overall forest ecosystem health.  Forest farming systems that are part of a healthy forest ecosystem probably exhibit good forest soil health, based on site limitations.  Forest farming systems that introduce new plants or that alter the site conditions extensively are likely moving away from healthy forest soils.  </a:t>
            </a:r>
          </a:p>
          <a:p>
            <a:endParaRPr lang="en-US"/>
          </a:p>
          <a:p>
            <a:r>
              <a:rPr lang="en-US"/>
              <a:t>The introduction of livestock into an existing forest system can have negative effects on forest soils and forest ecosystems.  Let  </a:t>
            </a:r>
          </a:p>
          <a:p>
            <a:endParaRPr lang="en-US"/>
          </a:p>
          <a:p>
            <a:endParaRPr lang="en-US"/>
          </a:p>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4</a:t>
            </a:fld>
            <a:endParaRPr lang="en-US"/>
          </a:p>
        </p:txBody>
      </p:sp>
    </p:spTree>
    <p:extLst>
      <p:ext uri="{BB962C8B-B14F-4D97-AF65-F5344CB8AC3E}">
        <p14:creationId xmlns:p14="http://schemas.microsoft.com/office/powerpoint/2010/main" val="32784620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Image source:  https://kaiserscience.wordpress.com/earth-science/surface-processes/soil-profile/</a:t>
            </a:r>
          </a:p>
          <a:p>
            <a:endParaRPr lang="en-US"/>
          </a:p>
          <a:p>
            <a:endParaRPr lang="en-US"/>
          </a:p>
          <a:p>
            <a:r>
              <a:rPr lang="en-US"/>
              <a:t>To briefly review, our FSH assessment tool keys in on soil cover, soil disturbance, soil structure/compaction, and living roots.  An additional piece to consider is overall forest ecosystem health.  Forest farming systems that are part of a healthy forest ecosystem probably exhibit good forest soil health, based on site limitations.  Forest farming systems that introduce new plants or that alter the site conditions extensively are likely moving away from healthy forest soils.  </a:t>
            </a:r>
          </a:p>
          <a:p>
            <a:endParaRPr lang="en-US"/>
          </a:p>
          <a:p>
            <a:r>
              <a:rPr lang="en-US"/>
              <a:t>The introduction of livestock into an existing forest system can have negative effects on forest soils and forest ecosystems.  Let  </a:t>
            </a:r>
          </a:p>
          <a:p>
            <a:endParaRPr lang="en-US"/>
          </a:p>
          <a:p>
            <a:endParaRPr lang="en-US"/>
          </a:p>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5</a:t>
            </a:fld>
            <a:endParaRPr lang="en-US"/>
          </a:p>
        </p:txBody>
      </p:sp>
    </p:spTree>
    <p:extLst>
      <p:ext uri="{BB962C8B-B14F-4D97-AF65-F5344CB8AC3E}">
        <p14:creationId xmlns:p14="http://schemas.microsoft.com/office/powerpoint/2010/main" val="19101424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Authored by Syd Brantley, NRCS National Grazing Specialist</a:t>
            </a:r>
          </a:p>
        </p:txBody>
      </p:sp>
      <p:sp>
        <p:nvSpPr>
          <p:cNvPr id="4" name="Slide Number Placeholder 3"/>
          <p:cNvSpPr>
            <a:spLocks noGrp="1"/>
          </p:cNvSpPr>
          <p:nvPr>
            <p:ph type="sldNum" sz="quarter" idx="5"/>
          </p:nvPr>
        </p:nvSpPr>
        <p:spPr/>
        <p:txBody>
          <a:bodyPr/>
          <a:lstStyle/>
          <a:p>
            <a:fld id="{826BD091-4092-4F28-8EE7-CA2A94FFB267}" type="slidenum">
              <a:rPr lang="en-US" smtClean="0"/>
              <a:t>6</a:t>
            </a:fld>
            <a:endParaRPr lang="en-US"/>
          </a:p>
        </p:txBody>
      </p:sp>
    </p:spTree>
    <p:extLst>
      <p:ext uri="{BB962C8B-B14F-4D97-AF65-F5344CB8AC3E}">
        <p14:creationId xmlns:p14="http://schemas.microsoft.com/office/powerpoint/2010/main" val="28745270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800" b="0" i="1" u="none" strike="noStrike" baseline="0">
                <a:solidFill>
                  <a:srgbClr val="221E1F"/>
                </a:solidFill>
                <a:latin typeface="Times New Roman" panose="02020603050405020304" pitchFamily="18" charset="0"/>
              </a:rPr>
              <a:t>“Turning Livestock into the Woods </a:t>
            </a:r>
            <a:r>
              <a:rPr lang="en-US" sz="1800" b="0" i="0" u="none" strike="noStrike" baseline="0">
                <a:solidFill>
                  <a:srgbClr val="221E1F"/>
                </a:solidFill>
                <a:latin typeface="Times New Roman" panose="02020603050405020304" pitchFamily="18" charset="0"/>
              </a:rPr>
              <a:t>(as depicted in Diagram #3) is usually based on the need for additional forage or browse, to rest other pastures and sometimes just the need to reduce environmental stress on animals. … However, when a relatively large number of cattle have uncontrolled access to forest for long periods of time, timber production and forest attributes will almost always degrade”.</a:t>
            </a:r>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7</a:t>
            </a:fld>
            <a:endParaRPr lang="en-US"/>
          </a:p>
        </p:txBody>
      </p:sp>
    </p:spTree>
    <p:extLst>
      <p:ext uri="{BB962C8B-B14F-4D97-AF65-F5344CB8AC3E}">
        <p14:creationId xmlns:p14="http://schemas.microsoft.com/office/powerpoint/2010/main" val="1023509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800" b="0" i="1" u="none" strike="noStrike" baseline="0">
                <a:solidFill>
                  <a:srgbClr val="221E1F"/>
                </a:solidFill>
                <a:latin typeface="Times New Roman" panose="02020603050405020304" pitchFamily="18" charset="0"/>
              </a:rPr>
              <a:t>“Turning Livestock into the Woods </a:t>
            </a:r>
            <a:r>
              <a:rPr lang="en-US" sz="1800" b="0" i="0" u="none" strike="noStrike" baseline="0">
                <a:solidFill>
                  <a:srgbClr val="221E1F"/>
                </a:solidFill>
                <a:latin typeface="Times New Roman" panose="02020603050405020304" pitchFamily="18" charset="0"/>
              </a:rPr>
              <a:t>(as depicted in Diagram #3) is usually based on the need for additional forage or browse, to rest other pastures and sometimes just the need to reduce environmental stress on animals. … However, when a relatively large number of cattle have uncontrolled access to forest for long periods of time, timber production and forest attributes will almost always degrade”.</a:t>
            </a:r>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8</a:t>
            </a:fld>
            <a:endParaRPr lang="en-US"/>
          </a:p>
        </p:txBody>
      </p:sp>
    </p:spTree>
    <p:extLst>
      <p:ext uri="{BB962C8B-B14F-4D97-AF65-F5344CB8AC3E}">
        <p14:creationId xmlns:p14="http://schemas.microsoft.com/office/powerpoint/2010/main" val="23578275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This study looked specifically at cattle-grazed birch forests in Scotland with a median grazing period of 30 years vs birch forests that had not been grazed in 70-100 yrs.</a:t>
            </a:r>
          </a:p>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9</a:t>
            </a:fld>
            <a:endParaRPr lang="en-US"/>
          </a:p>
        </p:txBody>
      </p:sp>
    </p:spTree>
    <p:extLst>
      <p:ext uri="{BB962C8B-B14F-4D97-AF65-F5344CB8AC3E}">
        <p14:creationId xmlns:p14="http://schemas.microsoft.com/office/powerpoint/2010/main" val="34654311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2" y="1255271"/>
            <a:ext cx="4524657"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2">
            <a:extLst>
              <a:ext uri="{FF2B5EF4-FFF2-40B4-BE49-F238E27FC236}">
                <a16:creationId xmlns:a16="http://schemas.microsoft.com/office/drawing/2014/main" id="{097CE488-345B-4087-B356-7841365FD68C}"/>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3">
            <a:extLst>
              <a:ext uri="{FF2B5EF4-FFF2-40B4-BE49-F238E27FC236}">
                <a16:creationId xmlns:a16="http://schemas.microsoft.com/office/drawing/2014/main" id="{83A83115-0EE0-4DD7-9EE2-BAE89C704D0C}"/>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Rectangle 4">
            <a:extLst>
              <a:ext uri="{FF2B5EF4-FFF2-40B4-BE49-F238E27FC236}">
                <a16:creationId xmlns:a16="http://schemas.microsoft.com/office/drawing/2014/main" id="{46266056-6F28-4FC4-A607-F9B804CA0388}"/>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2" y="1255713"/>
            <a:ext cx="4524375" cy="4113212"/>
          </a:xfrm>
          <a:prstGeom prst="rect">
            <a:avLst/>
          </a:prstGeom>
        </p:spPr>
        <p:txBody>
          <a:bodyPr anchor="ctr"/>
          <a:lstStyle>
            <a:lvl1pPr marL="0" indent="0" algn="ctr">
              <a:buNone/>
              <a:defRPr/>
            </a:lvl1pPr>
          </a:lstStyle>
          <a:p>
            <a:r>
              <a:rPr lang="en-US"/>
              <a:t>Click icon to add picture</a:t>
            </a:r>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4668881" y="1255271"/>
            <a:ext cx="2176947" cy="2047712"/>
          </a:xfrm>
          <a:prstGeom prst="rect">
            <a:avLst/>
          </a:prstGeom>
        </p:spPr>
        <p:txBody>
          <a:bodyPr anchor="ctr"/>
          <a:lstStyle>
            <a:lvl1pPr marL="0" indent="0" algn="ctr">
              <a:buNone/>
              <a:defRPr/>
            </a:lvl1pPr>
          </a:lstStyle>
          <a:p>
            <a:r>
              <a:rPr lang="en-US"/>
              <a:t>Click icon to add picture</a:t>
            </a:r>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6990048" y="1255714"/>
            <a:ext cx="2153952" cy="2047270"/>
          </a:xfrm>
          <a:prstGeom prst="rect">
            <a:avLst/>
          </a:prstGeom>
        </p:spPr>
        <p:txBody>
          <a:bodyPr anchor="ctr"/>
          <a:lstStyle>
            <a:lvl1pPr marL="0" indent="0" algn="ctr">
              <a:buNone/>
              <a:defRPr/>
            </a:lvl1pPr>
          </a:lstStyle>
          <a:p>
            <a:r>
              <a:rPr lang="en-US"/>
              <a:t>Click icon to add picture</a:t>
            </a:r>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4668881" y="3495284"/>
            <a:ext cx="4475121" cy="1873645"/>
          </a:xfrm>
          <a:prstGeom prst="rect">
            <a:avLst/>
          </a:prstGeom>
        </p:spPr>
        <p:txBody>
          <a:bodyPr anchor="ctr"/>
          <a:lstStyle>
            <a:lvl1pPr marL="0" indent="0" algn="ctr">
              <a:buNone/>
              <a:defRPr/>
            </a:lvl1pPr>
          </a:lstStyle>
          <a:p>
            <a:r>
              <a:rPr lang="en-US"/>
              <a:t>Click icon to add picture</a:t>
            </a:r>
          </a:p>
        </p:txBody>
      </p:sp>
      <p:pic>
        <p:nvPicPr>
          <p:cNvPr id="13" name="Picture 12">
            <a:extLst>
              <a:ext uri="{FF2B5EF4-FFF2-40B4-BE49-F238E27FC236}">
                <a16:creationId xmlns:a16="http://schemas.microsoft.com/office/drawing/2014/main" id="{E089B2D9-B0F5-4CEB-8BA0-950F9B843EAA}"/>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
        <p:nvSpPr>
          <p:cNvPr id="6" name="Title Placeholder">
            <a:extLst>
              <a:ext uri="{FF2B5EF4-FFF2-40B4-BE49-F238E27FC236}">
                <a16:creationId xmlns:a16="http://schemas.microsoft.com/office/drawing/2014/main" id="{1ED9A527-BAED-61BF-6E91-7A7A549C0D53}"/>
              </a:ext>
            </a:extLst>
          </p:cNvPr>
          <p:cNvSpPr>
            <a:spLocks noGrp="1"/>
          </p:cNvSpPr>
          <p:nvPr>
            <p:ph sz="quarter" idx="14" hasCustomPrompt="1"/>
          </p:nvPr>
        </p:nvSpPr>
        <p:spPr>
          <a:xfrm>
            <a:off x="97197" y="1685125"/>
            <a:ext cx="4121512" cy="1810154"/>
          </a:xfrm>
          <a:prstGeom prst="rect">
            <a:avLst/>
          </a:prstGeom>
        </p:spPr>
        <p:txBody>
          <a:bodyPr/>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a:t>Title of Presentation</a:t>
            </a:r>
          </a:p>
        </p:txBody>
      </p:sp>
      <p:sp>
        <p:nvSpPr>
          <p:cNvPr id="11" name="Title Placeholder">
            <a:extLst>
              <a:ext uri="{FF2B5EF4-FFF2-40B4-BE49-F238E27FC236}">
                <a16:creationId xmlns:a16="http://schemas.microsoft.com/office/drawing/2014/main" id="{6262340B-7AE3-4D09-8B54-07D54060CA41}"/>
              </a:ext>
            </a:extLst>
          </p:cNvPr>
          <p:cNvSpPr>
            <a:spLocks noGrp="1"/>
          </p:cNvSpPr>
          <p:nvPr>
            <p:ph sz="quarter" idx="15" hasCustomPrompt="1"/>
          </p:nvPr>
        </p:nvSpPr>
        <p:spPr>
          <a:xfrm>
            <a:off x="166573" y="5592249"/>
            <a:ext cx="8437100" cy="475666"/>
          </a:xfrm>
          <a:prstGeom prst="rect">
            <a:avLst/>
          </a:prstGeom>
        </p:spPr>
        <p:txBody>
          <a:bodyPr/>
          <a:lstStyle>
            <a:lvl1pPr marL="0" indent="0">
              <a:lnSpc>
                <a:spcPct val="108000"/>
              </a:lnSpc>
              <a:buNone/>
              <a:defRPr sz="2025" b="1">
                <a:solidFill>
                  <a:schemeClr val="accent6">
                    <a:lumMod val="60000"/>
                    <a:lumOff val="40000"/>
                  </a:schemeClr>
                </a:solidFill>
                <a:latin typeface="+mj-lt"/>
                <a:ea typeface="Open Sans" panose="020B0606030504020204" pitchFamily="34" charset="0"/>
                <a:cs typeface="Open Sans" panose="020B0606030504020204" pitchFamily="34" charset="0"/>
              </a:defRPr>
            </a:lvl1pPr>
          </a:lstStyle>
          <a:p>
            <a:pPr lvl="0"/>
            <a:r>
              <a:rPr lang="en-US"/>
              <a:t>Authors/Presenters &amp; Contact Info</a:t>
            </a:r>
          </a:p>
        </p:txBody>
      </p:sp>
    </p:spTree>
    <p:extLst>
      <p:ext uri="{BB962C8B-B14F-4D97-AF65-F5344CB8AC3E}">
        <p14:creationId xmlns:p14="http://schemas.microsoft.com/office/powerpoint/2010/main" val="285420306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a:t>Slide Title</a:t>
            </a:r>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60423995"/>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082EB-1D3F-89B5-8D9B-46D13A14898D}"/>
              </a:ext>
            </a:extLst>
          </p:cNvPr>
          <p:cNvSpPr>
            <a:spLocks noGrp="1"/>
          </p:cNvSpPr>
          <p:nvPr>
            <p:ph type="ctrTitle"/>
          </p:nvPr>
        </p:nvSpPr>
        <p:spPr>
          <a:xfrm>
            <a:off x="1143000" y="1122363"/>
            <a:ext cx="6858000" cy="2387600"/>
          </a:xfrm>
          <a:prstGeom prst="rect">
            <a:avLst/>
          </a:prstGeo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388EAA3C-2D47-4E0A-CAFA-403B8742C41D}"/>
              </a:ext>
            </a:extLst>
          </p:cNvPr>
          <p:cNvSpPr>
            <a:spLocks noGrp="1"/>
          </p:cNvSpPr>
          <p:nvPr>
            <p:ph type="subTitle" idx="1"/>
          </p:nvPr>
        </p:nvSpPr>
        <p:spPr>
          <a:xfrm>
            <a:off x="1143000" y="3602038"/>
            <a:ext cx="6858000" cy="165576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30111906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9CEE5-CA77-EDB1-2D8A-8B6B338B3F00}"/>
              </a:ext>
            </a:extLst>
          </p:cNvPr>
          <p:cNvSpPr>
            <a:spLocks noGrp="1"/>
          </p:cNvSpPr>
          <p:nvPr>
            <p:ph type="ctrTitle"/>
          </p:nvPr>
        </p:nvSpPr>
        <p:spPr>
          <a:xfrm>
            <a:off x="1143000" y="1122363"/>
            <a:ext cx="6858000" cy="2387600"/>
          </a:xfrm>
          <a:prstGeom prst="rect">
            <a:avLst/>
          </a:prstGeo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1D9E76A0-42FE-3904-0D4D-51911ABE3527}"/>
              </a:ext>
            </a:extLst>
          </p:cNvPr>
          <p:cNvSpPr>
            <a:spLocks noGrp="1"/>
          </p:cNvSpPr>
          <p:nvPr>
            <p:ph type="subTitle" idx="1"/>
          </p:nvPr>
        </p:nvSpPr>
        <p:spPr>
          <a:xfrm>
            <a:off x="1143000" y="3602038"/>
            <a:ext cx="6858000" cy="165576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2182462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195134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a:t>Slide Title</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3"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3" y="914400"/>
            <a:ext cx="1733309" cy="5219699"/>
          </a:xfrm>
          <a:prstGeom prst="rect">
            <a:avLst/>
          </a:prstGeom>
        </p:spPr>
        <p:txBody>
          <a:bodyPr anchor="ctr"/>
          <a:lstStyle>
            <a:lvl1pPr marL="0" indent="0" algn="ctr">
              <a:buNone/>
              <a:defRPr/>
            </a:lvl1pPr>
          </a:lstStyle>
          <a:p>
            <a:r>
              <a:rPr lang="en-US"/>
              <a:t>Click icon to add picture</a:t>
            </a:r>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03719955"/>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a:t>Slide Title</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7182093" y="914400"/>
            <a:ext cx="1733309"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7182093" y="914399"/>
            <a:ext cx="1733309" cy="2509020"/>
          </a:xfrm>
          <a:prstGeom prst="rect">
            <a:avLst/>
          </a:prstGeom>
        </p:spPr>
        <p:txBody>
          <a:bodyPr anchor="ctr"/>
          <a:lstStyle>
            <a:lvl1pPr marL="0" indent="0" algn="ctr">
              <a:buNone/>
              <a:defRPr/>
            </a:lvl1pPr>
          </a:lstStyle>
          <a:p>
            <a:r>
              <a:rPr lang="en-US"/>
              <a:t>Click icon to add picture</a:t>
            </a:r>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7182093" y="3615164"/>
            <a:ext cx="1733309"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7182093" y="3615164"/>
            <a:ext cx="1733309" cy="2518941"/>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139325A6-7B98-FADE-D434-B6A2DB8AD5A1}"/>
              </a:ext>
            </a:extLst>
          </p:cNvPr>
          <p:cNvSpPr>
            <a:spLocks noGrp="1"/>
          </p:cNvSpPr>
          <p:nvPr>
            <p:ph sz="quarter" idx="15"/>
          </p:nvPr>
        </p:nvSpPr>
        <p:spPr>
          <a:xfrm>
            <a:off x="377190" y="1627632"/>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6955462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a:t>Slide Title</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7182093" y="914401"/>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7182090" y="914402"/>
            <a:ext cx="1733308" cy="1607519"/>
          </a:xfrm>
          <a:prstGeom prst="rect">
            <a:avLst/>
          </a:prstGeom>
        </p:spPr>
        <p:txBody>
          <a:bodyPr anchor="ctr"/>
          <a:lstStyle>
            <a:lvl1pPr marL="0" indent="0" algn="ctr">
              <a:buNone/>
              <a:defRPr/>
            </a:lvl1pPr>
          </a:lstStyle>
          <a:p>
            <a:r>
              <a:rPr lang="en-US"/>
              <a:t>Click icon to add picture</a:t>
            </a:r>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7182093" y="2717079"/>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7182090" y="2713661"/>
            <a:ext cx="1733308" cy="1607519"/>
          </a:xfrm>
          <a:prstGeom prst="rect">
            <a:avLst/>
          </a:prstGeom>
        </p:spPr>
        <p:txBody>
          <a:bodyPr anchor="ctr"/>
          <a:lstStyle>
            <a:lvl1pPr marL="0" indent="0" algn="ctr">
              <a:buNone/>
              <a:defRPr/>
            </a:lvl1pPr>
          </a:lstStyle>
          <a:p>
            <a:r>
              <a:rPr lang="en-US"/>
              <a:t>Click icon to add picture</a:t>
            </a:r>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7182093" y="4523170"/>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7182090" y="4524877"/>
            <a:ext cx="1733308" cy="1607519"/>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BE2B9254-8570-FDC7-4F0A-578AD5E80273}"/>
              </a:ext>
            </a:extLst>
          </p:cNvPr>
          <p:cNvSpPr>
            <a:spLocks noGrp="1"/>
          </p:cNvSpPr>
          <p:nvPr>
            <p:ph sz="quarter" idx="17"/>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87241546"/>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3128570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Body White 1">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2A1C92-BED5-4889-350B-664F5E52DD1F}"/>
              </a:ext>
            </a:extLst>
          </p:cNvPr>
          <p:cNvSpPr>
            <a:spLocks noGrp="1"/>
          </p:cNvSpPr>
          <p:nvPr>
            <p:ph type="title" hasCustomPrompt="1"/>
          </p:nvPr>
        </p:nvSpPr>
        <p:spPr>
          <a:xfrm>
            <a:off x="150876" y="832105"/>
            <a:ext cx="7886700" cy="629051"/>
          </a:xfrm>
          <a:prstGeom prst="rect">
            <a:avLst/>
          </a:prstGeom>
        </p:spPr>
        <p:txBody>
          <a:bodyPr/>
          <a:lstStyle>
            <a:lvl1pPr>
              <a:lnSpc>
                <a:spcPct val="100000"/>
              </a:lnSpc>
              <a:defRPr sz="3000" b="1">
                <a:solidFill>
                  <a:schemeClr val="accent4"/>
                </a:solidFill>
              </a:defRPr>
            </a:lvl1pPr>
          </a:lstStyle>
          <a:p>
            <a:r>
              <a:rPr lang="en-US"/>
              <a:t>Slide Title</a:t>
            </a:r>
          </a:p>
        </p:txBody>
      </p:sp>
      <p:sp>
        <p:nvSpPr>
          <p:cNvPr id="15" name="Content Placeholder 14">
            <a:extLst>
              <a:ext uri="{FF2B5EF4-FFF2-40B4-BE49-F238E27FC236}">
                <a16:creationId xmlns:a16="http://schemas.microsoft.com/office/drawing/2014/main" id="{0B27EC78-0DDB-B2DE-0DC4-8DABA1A1D219}"/>
              </a:ext>
            </a:extLst>
          </p:cNvPr>
          <p:cNvSpPr>
            <a:spLocks noGrp="1"/>
          </p:cNvSpPr>
          <p:nvPr>
            <p:ph sz="quarter" idx="10"/>
          </p:nvPr>
        </p:nvSpPr>
        <p:spPr>
          <a:xfrm>
            <a:off x="377190" y="1627632"/>
            <a:ext cx="8538210"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0564279"/>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196016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2" y="1255271"/>
            <a:ext cx="4524657"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2">
            <a:extLst>
              <a:ext uri="{FF2B5EF4-FFF2-40B4-BE49-F238E27FC236}">
                <a16:creationId xmlns:a16="http://schemas.microsoft.com/office/drawing/2014/main" id="{097CE488-345B-4087-B356-7841365FD68C}"/>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3">
            <a:extLst>
              <a:ext uri="{FF2B5EF4-FFF2-40B4-BE49-F238E27FC236}">
                <a16:creationId xmlns:a16="http://schemas.microsoft.com/office/drawing/2014/main" id="{83A83115-0EE0-4DD7-9EE2-BAE89C704D0C}"/>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Rectangle 4">
            <a:extLst>
              <a:ext uri="{FF2B5EF4-FFF2-40B4-BE49-F238E27FC236}">
                <a16:creationId xmlns:a16="http://schemas.microsoft.com/office/drawing/2014/main" id="{46266056-6F28-4FC4-A607-F9B804CA0388}"/>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2" y="1255713"/>
            <a:ext cx="4524375" cy="4113212"/>
          </a:xfrm>
          <a:prstGeom prst="rect">
            <a:avLst/>
          </a:prstGeom>
        </p:spPr>
        <p:txBody>
          <a:bodyPr anchor="ctr"/>
          <a:lstStyle>
            <a:lvl1pPr marL="0" indent="0" algn="ctr">
              <a:buNone/>
              <a:defRPr/>
            </a:lvl1pPr>
          </a:lstStyle>
          <a:p>
            <a:r>
              <a:rPr lang="en-US"/>
              <a:t>Click icon to add picture</a:t>
            </a:r>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4668881" y="1255271"/>
            <a:ext cx="2176947" cy="2047712"/>
          </a:xfrm>
          <a:prstGeom prst="rect">
            <a:avLst/>
          </a:prstGeom>
        </p:spPr>
        <p:txBody>
          <a:bodyPr anchor="ctr"/>
          <a:lstStyle>
            <a:lvl1pPr marL="0" indent="0" algn="ctr">
              <a:buNone/>
              <a:defRPr/>
            </a:lvl1pPr>
          </a:lstStyle>
          <a:p>
            <a:r>
              <a:rPr lang="en-US"/>
              <a:t>Click icon to add picture</a:t>
            </a:r>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6990048" y="1255714"/>
            <a:ext cx="2153952" cy="2047270"/>
          </a:xfrm>
          <a:prstGeom prst="rect">
            <a:avLst/>
          </a:prstGeom>
        </p:spPr>
        <p:txBody>
          <a:bodyPr anchor="ctr"/>
          <a:lstStyle>
            <a:lvl1pPr marL="0" indent="0" algn="ctr">
              <a:buNone/>
              <a:defRPr/>
            </a:lvl1pPr>
          </a:lstStyle>
          <a:p>
            <a:r>
              <a:rPr lang="en-US"/>
              <a:t>Click icon to add picture</a:t>
            </a:r>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4668881" y="3495284"/>
            <a:ext cx="4475121" cy="1873645"/>
          </a:xfrm>
          <a:prstGeom prst="rect">
            <a:avLst/>
          </a:prstGeom>
        </p:spPr>
        <p:txBody>
          <a:bodyPr anchor="ctr"/>
          <a:lstStyle>
            <a:lvl1pPr marL="0" indent="0" algn="ctr">
              <a:buNone/>
              <a:defRPr/>
            </a:lvl1pPr>
          </a:lstStyle>
          <a:p>
            <a:r>
              <a:rPr lang="en-US"/>
              <a:t>Click icon to add picture</a:t>
            </a:r>
          </a:p>
        </p:txBody>
      </p:sp>
      <p:pic>
        <p:nvPicPr>
          <p:cNvPr id="13" name="Picture 12">
            <a:extLst>
              <a:ext uri="{FF2B5EF4-FFF2-40B4-BE49-F238E27FC236}">
                <a16:creationId xmlns:a16="http://schemas.microsoft.com/office/drawing/2014/main" id="{E089B2D9-B0F5-4CEB-8BA0-950F9B843EAA}"/>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
        <p:nvSpPr>
          <p:cNvPr id="6" name="Title Placeholder">
            <a:extLst>
              <a:ext uri="{FF2B5EF4-FFF2-40B4-BE49-F238E27FC236}">
                <a16:creationId xmlns:a16="http://schemas.microsoft.com/office/drawing/2014/main" id="{1ED9A527-BAED-61BF-6E91-7A7A549C0D53}"/>
              </a:ext>
            </a:extLst>
          </p:cNvPr>
          <p:cNvSpPr>
            <a:spLocks noGrp="1"/>
          </p:cNvSpPr>
          <p:nvPr>
            <p:ph sz="quarter" idx="14" hasCustomPrompt="1"/>
          </p:nvPr>
        </p:nvSpPr>
        <p:spPr>
          <a:xfrm>
            <a:off x="156758" y="5726435"/>
            <a:ext cx="5303517" cy="839833"/>
          </a:xfrm>
          <a:prstGeom prst="rect">
            <a:avLst/>
          </a:prstGeom>
        </p:spPr>
        <p:txBody>
          <a:bodyPr/>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a:t>Title of Presentation</a:t>
            </a:r>
          </a:p>
        </p:txBody>
      </p:sp>
    </p:spTree>
    <p:extLst>
      <p:ext uri="{BB962C8B-B14F-4D97-AF65-F5344CB8AC3E}">
        <p14:creationId xmlns:p14="http://schemas.microsoft.com/office/powerpoint/2010/main" val="1551094021"/>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0"/>
            <a:ext cx="9142857" cy="480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350"/>
              <a:t>Module 10: Soil Health Considerations when Grazing Forestlands</a:t>
            </a:r>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145" y="6273228"/>
            <a:ext cx="9142857" cy="5847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5"/>
              </a:solidFill>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234545" y="6287081"/>
            <a:ext cx="2676347" cy="468077"/>
          </a:xfrm>
          <a:prstGeom prst="rect">
            <a:avLst/>
          </a:prstGeom>
          <a:noFill/>
        </p:spPr>
        <p:txBody>
          <a:bodyPr wrap="square" rtlCol="0">
            <a:spAutoFit/>
          </a:bodyPr>
          <a:lstStyle/>
          <a:p>
            <a:pPr algn="ctr">
              <a:spcBef>
                <a:spcPts val="450"/>
              </a:spcBef>
            </a:pPr>
            <a:r>
              <a:rPr lang="en-US" sz="1050" b="1" spc="8" baseline="0">
                <a:solidFill>
                  <a:schemeClr val="bg1"/>
                </a:solidFill>
                <a:latin typeface="Montserrat" pitchFamily="2" charset="0"/>
                <a:ea typeface="Open Sans" panose="020B0606030504020204" pitchFamily="34" charset="0"/>
                <a:cs typeface="Open Sans" panose="020B0606030504020204" pitchFamily="34" charset="0"/>
              </a:rPr>
              <a:t>Soil Health Division </a:t>
            </a:r>
            <a:r>
              <a:rPr lang="en-US" sz="1050" b="1" spc="8" baseline="0">
                <a:solidFill>
                  <a:srgbClr val="FFCB0B"/>
                </a:solidFill>
                <a:latin typeface="Montserrat" pitchFamily="2" charset="0"/>
                <a:ea typeface="Open Sans" panose="020B0606030504020204" pitchFamily="34" charset="0"/>
                <a:cs typeface="Open Sans" panose="020B0606030504020204" pitchFamily="34" charset="0"/>
              </a:rPr>
              <a:t>|</a:t>
            </a:r>
            <a:r>
              <a:rPr lang="en-US" sz="1050" b="1" spc="8" baseline="0">
                <a:solidFill>
                  <a:schemeClr val="bg1"/>
                </a:solidFill>
                <a:latin typeface="Montserrat" pitchFamily="2" charset="0"/>
                <a:ea typeface="Open Sans" panose="020B0606030504020204" pitchFamily="34" charset="0"/>
                <a:cs typeface="Open Sans" panose="020B0606030504020204" pitchFamily="34" charset="0"/>
              </a:rPr>
              <a:t> nrcs.usda.gov</a:t>
            </a:r>
          </a:p>
          <a:p>
            <a:pPr marL="0" marR="0" lvl="0" indent="0" algn="ctr" defTabSz="685783" rtl="0" eaLnBrk="1" fontAlgn="auto" latinLnBrk="0" hangingPunct="1">
              <a:lnSpc>
                <a:spcPct val="100000"/>
              </a:lnSpc>
              <a:spcBef>
                <a:spcPts val="450"/>
              </a:spcBef>
              <a:spcAft>
                <a:spcPts val="0"/>
              </a:spcAft>
              <a:buClrTx/>
              <a:buSzTx/>
              <a:buFontTx/>
              <a:buNone/>
              <a:tabLst/>
              <a:defRPr/>
            </a:pPr>
            <a:r>
              <a:rPr lang="en-US" sz="975" b="1" kern="1200" spc="225" baseline="0">
                <a:solidFill>
                  <a:schemeClr val="bg1"/>
                </a:solidFill>
                <a:latin typeface="Montserrat" pitchFamily="2" charset="0"/>
                <a:ea typeface="Open Sans" panose="020B0606030504020204" pitchFamily="34" charset="0"/>
                <a:cs typeface="Open Sans" panose="020B0606030504020204" pitchFamily="34" charset="0"/>
              </a:rPr>
              <a:t>SCIENCE &amp; TECHNOLOGY</a:t>
            </a:r>
            <a:endParaRPr lang="en-US" sz="975" b="1">
              <a:solidFill>
                <a:schemeClr val="bg1"/>
              </a:solidFill>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12"/>
          <a:stretch>
            <a:fillRect/>
          </a:stretch>
        </p:blipFill>
        <p:spPr>
          <a:xfrm>
            <a:off x="233109" y="53406"/>
            <a:ext cx="3050419" cy="388004"/>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94883" y="6265534"/>
            <a:ext cx="2609781" cy="479618"/>
          </a:xfrm>
          <a:prstGeom prst="rect">
            <a:avLst/>
          </a:prstGeom>
          <a:noFill/>
        </p:spPr>
        <p:txBody>
          <a:bodyPr wrap="square" rtlCol="0">
            <a:spAutoFit/>
          </a:bodyPr>
          <a:lstStyle/>
          <a:p>
            <a:pPr algn="ctr">
              <a:spcBef>
                <a:spcPts val="450"/>
              </a:spcBef>
            </a:pPr>
            <a:r>
              <a:rPr lang="en-US" sz="1050" b="1" kern="1200" spc="8" baseline="0">
                <a:solidFill>
                  <a:schemeClr val="bg1"/>
                </a:solidFill>
                <a:latin typeface="Montserrat" pitchFamily="2" charset="0"/>
                <a:ea typeface="Open Sans" panose="020B0606030504020204" pitchFamily="34" charset="0"/>
                <a:cs typeface="Open Sans" panose="020B0606030504020204" pitchFamily="34" charset="0"/>
              </a:rPr>
              <a:t>Forestland Soil Health </a:t>
            </a:r>
          </a:p>
          <a:p>
            <a:pPr algn="ctr">
              <a:spcBef>
                <a:spcPts val="450"/>
              </a:spcBef>
            </a:pPr>
            <a:r>
              <a:rPr lang="en-US" sz="1050" b="1" kern="1200" spc="8" baseline="0">
                <a:solidFill>
                  <a:schemeClr val="bg1"/>
                </a:solidFill>
                <a:latin typeface="Montserrat" pitchFamily="2" charset="0"/>
                <a:ea typeface="Open Sans" panose="020B0606030504020204" pitchFamily="34" charset="0"/>
                <a:cs typeface="Open Sans" panose="020B0606030504020204" pitchFamily="34" charset="0"/>
              </a:rPr>
              <a:t>Training</a:t>
            </a:r>
            <a:endParaRPr lang="en-US" sz="900" b="1">
              <a:solidFill>
                <a:schemeClr val="bg1"/>
              </a:solidFill>
              <a:latin typeface="Montserrat"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69656255"/>
      </p:ext>
    </p:extLst>
  </p:cSld>
  <p:clrMap bg1="lt1" tx1="dk1" bg2="lt2" tx2="dk2" accent1="accent1" accent2="accent2" accent3="accent3" accent4="accent4" accent5="accent5" accent6="accent6" hlink="hlink" folHlink="folHlink"/>
  <p:sldLayoutIdLst>
    <p:sldLayoutId id="2147483710" r:id="rId1"/>
    <p:sldLayoutId id="2147483742" r:id="rId2"/>
    <p:sldLayoutId id="2147483735" r:id="rId3"/>
    <p:sldLayoutId id="2147483736" r:id="rId4"/>
    <p:sldLayoutId id="2147483737" r:id="rId5"/>
    <p:sldLayoutId id="2147483722" r:id="rId6"/>
    <p:sldLayoutId id="2147483739" r:id="rId7"/>
    <p:sldLayoutId id="2147483720" r:id="rId8"/>
    <p:sldLayoutId id="2147483743" r:id="rId9"/>
    <p:sldLayoutId id="2147483744" r:id="rId10"/>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userDrawn="1">
          <p15:clr>
            <a:srgbClr val="F26B43"/>
          </p15:clr>
        </p15:guide>
        <p15:guide id="2" pos="5616"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0"/>
            <a:ext cx="9142857" cy="480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350"/>
              <a:t>Module 10: Soil Health Considerations when Grazing Forestlands</a:t>
            </a:r>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145" y="6410597"/>
            <a:ext cx="9142857" cy="44740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724324"/>
              </a:solidFill>
              <a:effectLst/>
              <a:uLnTx/>
              <a:uFillTx/>
              <a:latin typeface="Montserrat"/>
              <a:ea typeface="+mn-ea"/>
              <a:cs typeface="+mn-cs"/>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973344" y="6410597"/>
            <a:ext cx="1942056" cy="36420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450"/>
              </a:spcBef>
              <a:spcAft>
                <a:spcPts val="0"/>
              </a:spcAft>
              <a:buClrTx/>
              <a:buSzTx/>
              <a:buFontTx/>
              <a:buNone/>
              <a:tabLst/>
              <a:defRPr/>
            </a:pPr>
            <a:r>
              <a:rPr kumimoji="0" lang="en-US" sz="675" b="1" i="0" u="none" strike="noStrike" kern="1200" cap="none" spc="8"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Soil Health Division </a:t>
            </a:r>
            <a:r>
              <a:rPr kumimoji="0" lang="en-US" sz="675" b="1" i="0" u="none" strike="noStrike" kern="1200" cap="none" spc="8" normalizeH="0" baseline="0" noProof="0">
                <a:ln>
                  <a:noFill/>
                </a:ln>
                <a:solidFill>
                  <a:srgbClr val="FFCB0B"/>
                </a:solidFill>
                <a:effectLst/>
                <a:uLnTx/>
                <a:uFillTx/>
                <a:latin typeface="Montserrat" pitchFamily="2" charset="0"/>
                <a:ea typeface="Open Sans" panose="020B0606030504020204" pitchFamily="34" charset="0"/>
                <a:cs typeface="Open Sans" panose="020B0606030504020204" pitchFamily="34" charset="0"/>
              </a:rPr>
              <a:t>|</a:t>
            </a:r>
            <a:r>
              <a:rPr kumimoji="0" lang="en-US" sz="675" b="1" i="0" u="none" strike="noStrike" kern="1200" cap="none" spc="8"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 nrcs.usda.gov</a:t>
            </a:r>
          </a:p>
          <a:p>
            <a:pPr marL="0" marR="0" lvl="0" indent="0" algn="ctr" defTabSz="685783" rtl="0" eaLnBrk="1" fontAlgn="auto" latinLnBrk="0" hangingPunct="1">
              <a:lnSpc>
                <a:spcPct val="100000"/>
              </a:lnSpc>
              <a:spcBef>
                <a:spcPts val="450"/>
              </a:spcBef>
              <a:spcAft>
                <a:spcPts val="0"/>
              </a:spcAft>
              <a:buClrTx/>
              <a:buSzTx/>
              <a:buFontTx/>
              <a:buNone/>
              <a:tabLst/>
              <a:defRPr/>
            </a:pPr>
            <a:r>
              <a:rPr kumimoji="0" lang="en-US" sz="675" b="1" i="0" u="none" strike="noStrike" kern="1200" cap="none" spc="225"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SCIENCE &amp; TECHNOLOGY</a:t>
            </a:r>
            <a:endParaRPr kumimoji="0" lang="en-US" sz="675" b="1" i="0" u="none" strike="noStrike" kern="1200" cap="none" spc="0"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3"/>
          <a:stretch>
            <a:fillRect/>
          </a:stretch>
        </p:blipFill>
        <p:spPr>
          <a:xfrm>
            <a:off x="233109" y="53406"/>
            <a:ext cx="3050419" cy="388004"/>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228601" y="6433681"/>
            <a:ext cx="1579418" cy="323165"/>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450"/>
              </a:spcBef>
              <a:spcAft>
                <a:spcPts val="0"/>
              </a:spcAft>
              <a:buClrTx/>
              <a:buSzTx/>
              <a:buFontTx/>
              <a:buNone/>
              <a:tabLst/>
              <a:defRPr/>
            </a:pPr>
            <a:r>
              <a:rPr kumimoji="0" lang="en-US" sz="750" b="1" i="0" u="none" strike="noStrike" kern="1200" cap="none" spc="8"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Forestland Soil Health Training</a:t>
            </a:r>
            <a:endParaRPr kumimoji="0" lang="en-US" sz="750" b="1" i="0" u="none" strike="noStrike" kern="1200" cap="none" spc="0"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endParaRPr>
          </a:p>
        </p:txBody>
      </p:sp>
      <p:sp>
        <p:nvSpPr>
          <p:cNvPr id="4" name="Title 8">
            <a:extLst>
              <a:ext uri="{FF2B5EF4-FFF2-40B4-BE49-F238E27FC236}">
                <a16:creationId xmlns:a16="http://schemas.microsoft.com/office/drawing/2014/main" id="{A739AFA9-9989-6F63-446D-00EA21A437AF}"/>
              </a:ext>
            </a:extLst>
          </p:cNvPr>
          <p:cNvSpPr txBox="1">
            <a:spLocks/>
          </p:cNvSpPr>
          <p:nvPr userDrawn="1"/>
        </p:nvSpPr>
        <p:spPr>
          <a:xfrm>
            <a:off x="150876" y="832105"/>
            <a:ext cx="7886700" cy="629051"/>
          </a:xfrm>
          <a:prstGeom prst="rect">
            <a:avLst/>
          </a:prstGeom>
        </p:spPr>
        <p:txBody>
          <a:bodyPr/>
          <a:lstStyle>
            <a:lvl1pPr algn="l" defTabSz="914377" rtl="0" eaLnBrk="1" latinLnBrk="0" hangingPunct="1">
              <a:lnSpc>
                <a:spcPct val="100000"/>
              </a:lnSpc>
              <a:spcBef>
                <a:spcPct val="0"/>
              </a:spcBef>
              <a:buNone/>
              <a:defRPr sz="4000" b="1" kern="1200">
                <a:solidFill>
                  <a:schemeClr val="accent4"/>
                </a:solidFill>
                <a:latin typeface="+mj-lt"/>
                <a:ea typeface="+mj-ea"/>
                <a:cs typeface="+mj-cs"/>
              </a:defRPr>
            </a:lvl1pPr>
          </a:lstStyle>
          <a:p>
            <a:pPr marL="0" marR="0" lvl="0" indent="0" algn="l" defTabSz="685783" rtl="0" eaLnBrk="1" fontAlgn="auto" latinLnBrk="0" hangingPunct="1">
              <a:lnSpc>
                <a:spcPct val="100000"/>
              </a:lnSpc>
              <a:spcBef>
                <a:spcPct val="0"/>
              </a:spcBef>
              <a:spcAft>
                <a:spcPts val="0"/>
              </a:spcAft>
              <a:buClrTx/>
              <a:buSzTx/>
              <a:buFontTx/>
              <a:buNone/>
              <a:tabLst/>
              <a:defRPr/>
            </a:pPr>
            <a:r>
              <a:rPr kumimoji="0" lang="en-US" sz="3000" b="1" i="0" u="none" strike="noStrike" kern="1200" cap="none" spc="0" normalizeH="0" baseline="0" noProof="0">
                <a:ln>
                  <a:noFill/>
                </a:ln>
                <a:solidFill>
                  <a:srgbClr val="19567B"/>
                </a:solidFill>
                <a:effectLst/>
                <a:uLnTx/>
                <a:uFillTx/>
                <a:latin typeface="Montserrat"/>
                <a:ea typeface="+mj-ea"/>
                <a:cs typeface="+mj-cs"/>
              </a:rPr>
              <a:t>Slide Title</a:t>
            </a:r>
          </a:p>
        </p:txBody>
      </p:sp>
      <p:sp>
        <p:nvSpPr>
          <p:cNvPr id="5" name="Content Placeholder 14">
            <a:extLst>
              <a:ext uri="{FF2B5EF4-FFF2-40B4-BE49-F238E27FC236}">
                <a16:creationId xmlns:a16="http://schemas.microsoft.com/office/drawing/2014/main" id="{2A7736BD-2603-1511-0E1A-FC66347F19BA}"/>
              </a:ext>
            </a:extLst>
          </p:cNvPr>
          <p:cNvSpPr txBox="1">
            <a:spLocks/>
          </p:cNvSpPr>
          <p:nvPr userDrawn="1"/>
        </p:nvSpPr>
        <p:spPr>
          <a:xfrm>
            <a:off x="377190" y="1627632"/>
            <a:ext cx="8538210" cy="4507992"/>
          </a:xfrm>
          <a:prstGeom prst="rect">
            <a:avLst/>
          </a:prstGeom>
        </p:spPr>
        <p:txBody>
          <a:bodyPr/>
          <a:lstStyle>
            <a:lvl1pPr marL="228594" indent="-228594" algn="l" defTabSz="914377" rtl="0" eaLnBrk="1" latinLnBrk="0" hangingPunct="1">
              <a:lnSpc>
                <a:spcPct val="108000"/>
              </a:lnSpc>
              <a:spcBef>
                <a:spcPts val="1000"/>
              </a:spcBef>
              <a:buClr>
                <a:schemeClr val="accent1"/>
              </a:buClr>
              <a:buFont typeface="Wingdings" panose="05000000000000000000" pitchFamily="2" charset="2"/>
              <a:buChar char="§"/>
              <a:defRPr sz="2800" kern="1200">
                <a:solidFill>
                  <a:schemeClr val="bg2">
                    <a:lumMod val="10000"/>
                  </a:schemeClr>
                </a:solidFill>
                <a:latin typeface="+mn-lt"/>
                <a:ea typeface="+mn-ea"/>
                <a:cs typeface="+mn-cs"/>
              </a:defRPr>
            </a:lvl1pPr>
            <a:lvl2pPr marL="685783" indent="-228594" algn="l" defTabSz="914377" rtl="0" eaLnBrk="1" latinLnBrk="0" hangingPunct="1">
              <a:lnSpc>
                <a:spcPct val="108000"/>
              </a:lnSpc>
              <a:spcBef>
                <a:spcPts val="500"/>
              </a:spcBef>
              <a:buClr>
                <a:schemeClr val="accent1"/>
              </a:buClr>
              <a:buFont typeface="Wingdings" panose="05000000000000000000" pitchFamily="2" charset="2"/>
              <a:buChar char="§"/>
              <a:defRPr sz="2400" kern="1200">
                <a:solidFill>
                  <a:schemeClr val="bg2">
                    <a:lumMod val="10000"/>
                  </a:schemeClr>
                </a:solidFill>
                <a:latin typeface="+mn-lt"/>
                <a:ea typeface="+mn-ea"/>
                <a:cs typeface="+mn-cs"/>
              </a:defRPr>
            </a:lvl2pPr>
            <a:lvl3pPr marL="1142971" indent="-228594" algn="l" defTabSz="914377" rtl="0" eaLnBrk="1" latinLnBrk="0" hangingPunct="1">
              <a:lnSpc>
                <a:spcPct val="108000"/>
              </a:lnSpc>
              <a:spcBef>
                <a:spcPts val="500"/>
              </a:spcBef>
              <a:buClr>
                <a:schemeClr val="accent1"/>
              </a:buClr>
              <a:buFont typeface="Wingdings" panose="05000000000000000000" pitchFamily="2" charset="2"/>
              <a:buChar char="§"/>
              <a:defRPr sz="2000" kern="1200">
                <a:solidFill>
                  <a:schemeClr val="bg2">
                    <a:lumMod val="10000"/>
                  </a:schemeClr>
                </a:solidFill>
                <a:latin typeface="+mn-lt"/>
                <a:ea typeface="+mn-ea"/>
                <a:cs typeface="+mn-cs"/>
              </a:defRPr>
            </a:lvl3pPr>
            <a:lvl4pPr marL="1600160" indent="-228594" algn="l" defTabSz="914377" rtl="0" eaLnBrk="1" latinLnBrk="0" hangingPunct="1">
              <a:lnSpc>
                <a:spcPct val="108000"/>
              </a:lnSpc>
              <a:spcBef>
                <a:spcPts val="500"/>
              </a:spcBef>
              <a:buClr>
                <a:schemeClr val="accent1"/>
              </a:buClr>
              <a:buFont typeface="Wingdings" panose="05000000000000000000" pitchFamily="2" charset="2"/>
              <a:buChar char="§"/>
              <a:defRPr sz="1800" kern="1200">
                <a:solidFill>
                  <a:schemeClr val="bg2">
                    <a:lumMod val="10000"/>
                  </a:schemeClr>
                </a:solidFill>
                <a:latin typeface="+mn-lt"/>
                <a:ea typeface="+mn-ea"/>
                <a:cs typeface="+mn-cs"/>
              </a:defRPr>
            </a:lvl4pPr>
            <a:lvl5pPr marL="2057349" indent="-228594" algn="l" defTabSz="914377" rtl="0" eaLnBrk="1" latinLnBrk="0" hangingPunct="1">
              <a:lnSpc>
                <a:spcPct val="108000"/>
              </a:lnSpc>
              <a:spcBef>
                <a:spcPts val="500"/>
              </a:spcBef>
              <a:buClr>
                <a:schemeClr val="accent1"/>
              </a:buClr>
              <a:buFont typeface="Wingdings" panose="05000000000000000000" pitchFamily="2" charset="2"/>
              <a:buChar char="§"/>
              <a:defRPr sz="1800" kern="1200">
                <a:solidFill>
                  <a:schemeClr val="bg2">
                    <a:lumMod val="10000"/>
                  </a:schemeClr>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46" marR="0" lvl="0" indent="-171446" algn="l" defTabSz="685783" rtl="0" eaLnBrk="1" fontAlgn="auto" latinLnBrk="0" hangingPunct="1">
              <a:lnSpc>
                <a:spcPct val="108000"/>
              </a:lnSpc>
              <a:spcBef>
                <a:spcPts val="750"/>
              </a:spcBef>
              <a:spcAft>
                <a:spcPts val="0"/>
              </a:spcAft>
              <a:buClr>
                <a:srgbClr val="658D1B"/>
              </a:buClr>
              <a:buSzTx/>
              <a:buFont typeface="Wingdings" panose="05000000000000000000" pitchFamily="2" charset="2"/>
              <a:buChar char="§"/>
              <a:tabLst/>
              <a:defRPr/>
            </a:pPr>
            <a:r>
              <a:rPr kumimoji="0" lang="en-US" sz="2100" b="0" i="0" u="none" strike="noStrike" kern="1200" cap="none" spc="0" normalizeH="0" baseline="0" noProof="0">
                <a:ln>
                  <a:noFill/>
                </a:ln>
                <a:solidFill>
                  <a:srgbClr val="E7E6E6">
                    <a:lumMod val="10000"/>
                  </a:srgbClr>
                </a:solidFill>
                <a:effectLst/>
                <a:uLnTx/>
                <a:uFillTx/>
                <a:latin typeface="Montserrat"/>
                <a:ea typeface="+mn-ea"/>
                <a:cs typeface="+mn-cs"/>
              </a:rPr>
              <a:t>Click to edit Master text styles</a:t>
            </a:r>
          </a:p>
          <a:p>
            <a:pPr marL="514337" marR="0" lvl="1" indent="-171446" algn="l" defTabSz="685783" rtl="0" eaLnBrk="1" fontAlgn="auto" latinLnBrk="0" hangingPunct="1">
              <a:lnSpc>
                <a:spcPct val="108000"/>
              </a:lnSpc>
              <a:spcBef>
                <a:spcPts val="375"/>
              </a:spcBef>
              <a:spcAft>
                <a:spcPts val="0"/>
              </a:spcAft>
              <a:buClr>
                <a:srgbClr val="658D1B"/>
              </a:buClr>
              <a:buSzTx/>
              <a:buFont typeface="Wingdings" panose="05000000000000000000" pitchFamily="2" charset="2"/>
              <a:buChar char="§"/>
              <a:tabLst/>
              <a:defRPr/>
            </a:pPr>
            <a:r>
              <a:rPr kumimoji="0" lang="en-US" sz="1800" b="0" i="0" u="none" strike="noStrike" kern="1200" cap="none" spc="0" normalizeH="0" baseline="0" noProof="0">
                <a:ln>
                  <a:noFill/>
                </a:ln>
                <a:solidFill>
                  <a:srgbClr val="E7E6E6">
                    <a:lumMod val="10000"/>
                  </a:srgbClr>
                </a:solidFill>
                <a:effectLst/>
                <a:uLnTx/>
                <a:uFillTx/>
                <a:latin typeface="Montserrat"/>
                <a:ea typeface="+mn-ea"/>
                <a:cs typeface="+mn-cs"/>
              </a:rPr>
              <a:t>Second level</a:t>
            </a:r>
          </a:p>
          <a:p>
            <a:pPr marL="857228" marR="0" lvl="2" indent="-171446" algn="l" defTabSz="685783" rtl="0" eaLnBrk="1" fontAlgn="auto" latinLnBrk="0" hangingPunct="1">
              <a:lnSpc>
                <a:spcPct val="108000"/>
              </a:lnSpc>
              <a:spcBef>
                <a:spcPts val="375"/>
              </a:spcBef>
              <a:spcAft>
                <a:spcPts val="0"/>
              </a:spcAft>
              <a:buClr>
                <a:srgbClr val="658D1B"/>
              </a:buClr>
              <a:buSzTx/>
              <a:buFont typeface="Wingdings" panose="05000000000000000000" pitchFamily="2" charset="2"/>
              <a:buChar char="§"/>
              <a:tabLst/>
              <a:defRPr/>
            </a:pPr>
            <a:r>
              <a:rPr kumimoji="0" lang="en-US" sz="1500" b="0" i="0" u="none" strike="noStrike" kern="1200" cap="none" spc="0" normalizeH="0" baseline="0" noProof="0">
                <a:ln>
                  <a:noFill/>
                </a:ln>
                <a:solidFill>
                  <a:srgbClr val="E7E6E6">
                    <a:lumMod val="10000"/>
                  </a:srgbClr>
                </a:solidFill>
                <a:effectLst/>
                <a:uLnTx/>
                <a:uFillTx/>
                <a:latin typeface="Montserrat"/>
                <a:ea typeface="+mn-ea"/>
                <a:cs typeface="+mn-cs"/>
              </a:rPr>
              <a:t>Third level</a:t>
            </a:r>
          </a:p>
          <a:p>
            <a:pPr marL="1200120" marR="0" lvl="3" indent="-171446" algn="l" defTabSz="685783" rtl="0" eaLnBrk="1" fontAlgn="auto" latinLnBrk="0" hangingPunct="1">
              <a:lnSpc>
                <a:spcPct val="108000"/>
              </a:lnSpc>
              <a:spcBef>
                <a:spcPts val="375"/>
              </a:spcBef>
              <a:spcAft>
                <a:spcPts val="0"/>
              </a:spcAft>
              <a:buClr>
                <a:srgbClr val="658D1B"/>
              </a:buClr>
              <a:buSzTx/>
              <a:buFont typeface="Wingdings" panose="05000000000000000000" pitchFamily="2" charset="2"/>
              <a:buChar char="§"/>
              <a:tabLst/>
              <a:defRPr/>
            </a:pPr>
            <a:r>
              <a:rPr kumimoji="0" lang="en-US" sz="1350" b="0" i="0" u="none" strike="noStrike" kern="1200" cap="none" spc="0" normalizeH="0" baseline="0" noProof="0">
                <a:ln>
                  <a:noFill/>
                </a:ln>
                <a:solidFill>
                  <a:srgbClr val="E7E6E6">
                    <a:lumMod val="10000"/>
                  </a:srgbClr>
                </a:solidFill>
                <a:effectLst/>
                <a:uLnTx/>
                <a:uFillTx/>
                <a:latin typeface="Montserrat"/>
                <a:ea typeface="+mn-ea"/>
                <a:cs typeface="+mn-cs"/>
              </a:rPr>
              <a:t>Fourth level</a:t>
            </a:r>
          </a:p>
          <a:p>
            <a:pPr marL="1543012" marR="0" lvl="4" indent="-171446" algn="l" defTabSz="685783" rtl="0" eaLnBrk="1" fontAlgn="auto" latinLnBrk="0" hangingPunct="1">
              <a:lnSpc>
                <a:spcPct val="108000"/>
              </a:lnSpc>
              <a:spcBef>
                <a:spcPts val="375"/>
              </a:spcBef>
              <a:spcAft>
                <a:spcPts val="0"/>
              </a:spcAft>
              <a:buClr>
                <a:srgbClr val="658D1B"/>
              </a:buClr>
              <a:buSzTx/>
              <a:buFont typeface="Wingdings" panose="05000000000000000000" pitchFamily="2" charset="2"/>
              <a:buChar char="§"/>
              <a:tabLst/>
              <a:defRPr/>
            </a:pPr>
            <a:r>
              <a:rPr kumimoji="0" lang="en-US" sz="1350" b="0" i="0" u="none" strike="noStrike" kern="1200" cap="none" spc="0" normalizeH="0" baseline="0" noProof="0">
                <a:ln>
                  <a:noFill/>
                </a:ln>
                <a:solidFill>
                  <a:srgbClr val="E7E6E6">
                    <a:lumMod val="10000"/>
                  </a:srgbClr>
                </a:solidFill>
                <a:effectLst/>
                <a:uLnTx/>
                <a:uFillTx/>
                <a:latin typeface="Montserrat"/>
                <a:ea typeface="+mn-ea"/>
                <a:cs typeface="+mn-cs"/>
              </a:rPr>
              <a:t>Fifth level</a:t>
            </a:r>
          </a:p>
        </p:txBody>
      </p:sp>
    </p:spTree>
    <p:extLst>
      <p:ext uri="{BB962C8B-B14F-4D97-AF65-F5344CB8AC3E}">
        <p14:creationId xmlns:p14="http://schemas.microsoft.com/office/powerpoint/2010/main" val="2318736069"/>
      </p:ext>
    </p:extLst>
  </p:cSld>
  <p:clrMap bg1="lt1" tx1="dk1" bg2="lt2" tx2="dk2" accent1="accent1" accent2="accent2" accent3="accent3" accent4="accent4" accent5="accent5" accent6="accent6" hlink="hlink" folHlink="folHlink"/>
  <p:sldLayoutIdLst>
    <p:sldLayoutId id="2147483745" r:id="rId1"/>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userDrawn="1">
          <p15:clr>
            <a:srgbClr val="F26B43"/>
          </p15:clr>
        </p15:guide>
        <p15:guide id="2" pos="5616"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0"/>
            <a:ext cx="9142857" cy="480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350"/>
              <a:t>Module 10: Soil Health Considerations when Grazing Forestlands</a:t>
            </a:r>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145" y="6410597"/>
            <a:ext cx="9142857" cy="44740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724324"/>
              </a:solidFill>
              <a:effectLst/>
              <a:uLnTx/>
              <a:uFillTx/>
              <a:latin typeface="Montserrat"/>
              <a:ea typeface="+mn-ea"/>
              <a:cs typeface="+mn-cs"/>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973344" y="6410597"/>
            <a:ext cx="1942056" cy="36420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450"/>
              </a:spcBef>
              <a:spcAft>
                <a:spcPts val="0"/>
              </a:spcAft>
              <a:buClrTx/>
              <a:buSzTx/>
              <a:buFontTx/>
              <a:buNone/>
              <a:tabLst/>
              <a:defRPr/>
            </a:pPr>
            <a:r>
              <a:rPr kumimoji="0" lang="en-US" sz="675" b="1" i="0" u="none" strike="noStrike" kern="1200" cap="none" spc="8"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Soil Health Division </a:t>
            </a:r>
            <a:r>
              <a:rPr kumimoji="0" lang="en-US" sz="675" b="1" i="0" u="none" strike="noStrike" kern="1200" cap="none" spc="8" normalizeH="0" baseline="0" noProof="0">
                <a:ln>
                  <a:noFill/>
                </a:ln>
                <a:solidFill>
                  <a:srgbClr val="FFCB0B"/>
                </a:solidFill>
                <a:effectLst/>
                <a:uLnTx/>
                <a:uFillTx/>
                <a:latin typeface="Montserrat" pitchFamily="2" charset="0"/>
                <a:ea typeface="Open Sans" panose="020B0606030504020204" pitchFamily="34" charset="0"/>
                <a:cs typeface="Open Sans" panose="020B0606030504020204" pitchFamily="34" charset="0"/>
              </a:rPr>
              <a:t>|</a:t>
            </a:r>
            <a:r>
              <a:rPr kumimoji="0" lang="en-US" sz="675" b="1" i="0" u="none" strike="noStrike" kern="1200" cap="none" spc="8"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 nrcs.usda.gov</a:t>
            </a:r>
          </a:p>
          <a:p>
            <a:pPr marL="0" marR="0" lvl="0" indent="0" algn="ctr" defTabSz="685783" rtl="0" eaLnBrk="1" fontAlgn="auto" latinLnBrk="0" hangingPunct="1">
              <a:lnSpc>
                <a:spcPct val="100000"/>
              </a:lnSpc>
              <a:spcBef>
                <a:spcPts val="450"/>
              </a:spcBef>
              <a:spcAft>
                <a:spcPts val="0"/>
              </a:spcAft>
              <a:buClrTx/>
              <a:buSzTx/>
              <a:buFontTx/>
              <a:buNone/>
              <a:tabLst/>
              <a:defRPr/>
            </a:pPr>
            <a:r>
              <a:rPr kumimoji="0" lang="en-US" sz="675" b="1" i="0" u="none" strike="noStrike" kern="1200" cap="none" spc="225"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SCIENCE &amp; TECHNOLOGY</a:t>
            </a:r>
            <a:endParaRPr kumimoji="0" lang="en-US" sz="675" b="1" i="0" u="none" strike="noStrike" kern="1200" cap="none" spc="0"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3"/>
          <a:stretch>
            <a:fillRect/>
          </a:stretch>
        </p:blipFill>
        <p:spPr>
          <a:xfrm>
            <a:off x="233109" y="53406"/>
            <a:ext cx="3050419" cy="388004"/>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228600" y="6456764"/>
            <a:ext cx="1544782" cy="323165"/>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450"/>
              </a:spcBef>
              <a:spcAft>
                <a:spcPts val="0"/>
              </a:spcAft>
              <a:buClrTx/>
              <a:buSzTx/>
              <a:buFontTx/>
              <a:buNone/>
              <a:tabLst/>
              <a:defRPr/>
            </a:pPr>
            <a:r>
              <a:rPr kumimoji="0" lang="en-US" sz="750" b="1" i="0" u="none" strike="noStrike" kern="1200" cap="none" spc="8"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Forestland Soil Health Training</a:t>
            </a:r>
            <a:endParaRPr kumimoji="0" lang="en-US" sz="750" b="1" i="0" u="none" strike="noStrike" kern="1200" cap="none" spc="0"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endParaRPr>
          </a:p>
        </p:txBody>
      </p:sp>
      <p:sp>
        <p:nvSpPr>
          <p:cNvPr id="4" name="Title 8">
            <a:extLst>
              <a:ext uri="{FF2B5EF4-FFF2-40B4-BE49-F238E27FC236}">
                <a16:creationId xmlns:a16="http://schemas.microsoft.com/office/drawing/2014/main" id="{A739AFA9-9989-6F63-446D-00EA21A437AF}"/>
              </a:ext>
            </a:extLst>
          </p:cNvPr>
          <p:cNvSpPr txBox="1">
            <a:spLocks/>
          </p:cNvSpPr>
          <p:nvPr userDrawn="1"/>
        </p:nvSpPr>
        <p:spPr>
          <a:xfrm>
            <a:off x="150876" y="832105"/>
            <a:ext cx="7886700" cy="629051"/>
          </a:xfrm>
          <a:prstGeom prst="rect">
            <a:avLst/>
          </a:prstGeom>
        </p:spPr>
        <p:txBody>
          <a:bodyPr/>
          <a:lstStyle>
            <a:lvl1pPr algn="l" defTabSz="914377" rtl="0" eaLnBrk="1" latinLnBrk="0" hangingPunct="1">
              <a:lnSpc>
                <a:spcPct val="100000"/>
              </a:lnSpc>
              <a:spcBef>
                <a:spcPct val="0"/>
              </a:spcBef>
              <a:buNone/>
              <a:defRPr sz="4000" b="1" kern="1200">
                <a:solidFill>
                  <a:schemeClr val="accent4"/>
                </a:solidFill>
                <a:latin typeface="+mj-lt"/>
                <a:ea typeface="+mj-ea"/>
                <a:cs typeface="+mj-cs"/>
              </a:defRPr>
            </a:lvl1pPr>
          </a:lstStyle>
          <a:p>
            <a:pPr marL="0" marR="0" lvl="0" indent="0" algn="l" defTabSz="685783" rtl="0" eaLnBrk="1" fontAlgn="auto" latinLnBrk="0" hangingPunct="1">
              <a:lnSpc>
                <a:spcPct val="100000"/>
              </a:lnSpc>
              <a:spcBef>
                <a:spcPct val="0"/>
              </a:spcBef>
              <a:spcAft>
                <a:spcPts val="0"/>
              </a:spcAft>
              <a:buClrTx/>
              <a:buSzTx/>
              <a:buFontTx/>
              <a:buNone/>
              <a:tabLst/>
              <a:defRPr/>
            </a:pPr>
            <a:r>
              <a:rPr kumimoji="0" lang="en-US" sz="3000" b="1" i="0" u="none" strike="noStrike" kern="1200" cap="none" spc="0" normalizeH="0" baseline="0" noProof="0">
                <a:ln>
                  <a:noFill/>
                </a:ln>
                <a:solidFill>
                  <a:srgbClr val="19567B"/>
                </a:solidFill>
                <a:effectLst/>
                <a:uLnTx/>
                <a:uFillTx/>
                <a:latin typeface="Montserrat"/>
                <a:ea typeface="+mj-ea"/>
                <a:cs typeface="+mj-cs"/>
              </a:rPr>
              <a:t>Slide Title</a:t>
            </a:r>
          </a:p>
        </p:txBody>
      </p:sp>
      <p:sp>
        <p:nvSpPr>
          <p:cNvPr id="5" name="Content Placeholder 14">
            <a:extLst>
              <a:ext uri="{FF2B5EF4-FFF2-40B4-BE49-F238E27FC236}">
                <a16:creationId xmlns:a16="http://schemas.microsoft.com/office/drawing/2014/main" id="{2A7736BD-2603-1511-0E1A-FC66347F19BA}"/>
              </a:ext>
            </a:extLst>
          </p:cNvPr>
          <p:cNvSpPr txBox="1">
            <a:spLocks/>
          </p:cNvSpPr>
          <p:nvPr userDrawn="1"/>
        </p:nvSpPr>
        <p:spPr>
          <a:xfrm>
            <a:off x="377190" y="1627632"/>
            <a:ext cx="8538210" cy="4507992"/>
          </a:xfrm>
          <a:prstGeom prst="rect">
            <a:avLst/>
          </a:prstGeom>
        </p:spPr>
        <p:txBody>
          <a:bodyPr/>
          <a:lstStyle>
            <a:lvl1pPr marL="228594" indent="-228594" algn="l" defTabSz="914377" rtl="0" eaLnBrk="1" latinLnBrk="0" hangingPunct="1">
              <a:lnSpc>
                <a:spcPct val="108000"/>
              </a:lnSpc>
              <a:spcBef>
                <a:spcPts val="1000"/>
              </a:spcBef>
              <a:buClr>
                <a:schemeClr val="accent1"/>
              </a:buClr>
              <a:buFont typeface="Wingdings" panose="05000000000000000000" pitchFamily="2" charset="2"/>
              <a:buChar char="§"/>
              <a:defRPr sz="2800" kern="1200">
                <a:solidFill>
                  <a:schemeClr val="bg2">
                    <a:lumMod val="10000"/>
                  </a:schemeClr>
                </a:solidFill>
                <a:latin typeface="+mn-lt"/>
                <a:ea typeface="+mn-ea"/>
                <a:cs typeface="+mn-cs"/>
              </a:defRPr>
            </a:lvl1pPr>
            <a:lvl2pPr marL="685783" indent="-228594" algn="l" defTabSz="914377" rtl="0" eaLnBrk="1" latinLnBrk="0" hangingPunct="1">
              <a:lnSpc>
                <a:spcPct val="108000"/>
              </a:lnSpc>
              <a:spcBef>
                <a:spcPts val="500"/>
              </a:spcBef>
              <a:buClr>
                <a:schemeClr val="accent1"/>
              </a:buClr>
              <a:buFont typeface="Wingdings" panose="05000000000000000000" pitchFamily="2" charset="2"/>
              <a:buChar char="§"/>
              <a:defRPr sz="2400" kern="1200">
                <a:solidFill>
                  <a:schemeClr val="bg2">
                    <a:lumMod val="10000"/>
                  </a:schemeClr>
                </a:solidFill>
                <a:latin typeface="+mn-lt"/>
                <a:ea typeface="+mn-ea"/>
                <a:cs typeface="+mn-cs"/>
              </a:defRPr>
            </a:lvl2pPr>
            <a:lvl3pPr marL="1142971" indent="-228594" algn="l" defTabSz="914377" rtl="0" eaLnBrk="1" latinLnBrk="0" hangingPunct="1">
              <a:lnSpc>
                <a:spcPct val="108000"/>
              </a:lnSpc>
              <a:spcBef>
                <a:spcPts val="500"/>
              </a:spcBef>
              <a:buClr>
                <a:schemeClr val="accent1"/>
              </a:buClr>
              <a:buFont typeface="Wingdings" panose="05000000000000000000" pitchFamily="2" charset="2"/>
              <a:buChar char="§"/>
              <a:defRPr sz="2000" kern="1200">
                <a:solidFill>
                  <a:schemeClr val="bg2">
                    <a:lumMod val="10000"/>
                  </a:schemeClr>
                </a:solidFill>
                <a:latin typeface="+mn-lt"/>
                <a:ea typeface="+mn-ea"/>
                <a:cs typeface="+mn-cs"/>
              </a:defRPr>
            </a:lvl3pPr>
            <a:lvl4pPr marL="1600160" indent="-228594" algn="l" defTabSz="914377" rtl="0" eaLnBrk="1" latinLnBrk="0" hangingPunct="1">
              <a:lnSpc>
                <a:spcPct val="108000"/>
              </a:lnSpc>
              <a:spcBef>
                <a:spcPts val="500"/>
              </a:spcBef>
              <a:buClr>
                <a:schemeClr val="accent1"/>
              </a:buClr>
              <a:buFont typeface="Wingdings" panose="05000000000000000000" pitchFamily="2" charset="2"/>
              <a:buChar char="§"/>
              <a:defRPr sz="1800" kern="1200">
                <a:solidFill>
                  <a:schemeClr val="bg2">
                    <a:lumMod val="10000"/>
                  </a:schemeClr>
                </a:solidFill>
                <a:latin typeface="+mn-lt"/>
                <a:ea typeface="+mn-ea"/>
                <a:cs typeface="+mn-cs"/>
              </a:defRPr>
            </a:lvl4pPr>
            <a:lvl5pPr marL="2057349" indent="-228594" algn="l" defTabSz="914377" rtl="0" eaLnBrk="1" latinLnBrk="0" hangingPunct="1">
              <a:lnSpc>
                <a:spcPct val="108000"/>
              </a:lnSpc>
              <a:spcBef>
                <a:spcPts val="500"/>
              </a:spcBef>
              <a:buClr>
                <a:schemeClr val="accent1"/>
              </a:buClr>
              <a:buFont typeface="Wingdings" panose="05000000000000000000" pitchFamily="2" charset="2"/>
              <a:buChar char="§"/>
              <a:defRPr sz="1800" kern="1200">
                <a:solidFill>
                  <a:schemeClr val="bg2">
                    <a:lumMod val="10000"/>
                  </a:schemeClr>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46" marR="0" lvl="0" indent="-171446" algn="l" defTabSz="685783" rtl="0" eaLnBrk="1" fontAlgn="auto" latinLnBrk="0" hangingPunct="1">
              <a:lnSpc>
                <a:spcPct val="108000"/>
              </a:lnSpc>
              <a:spcBef>
                <a:spcPts val="750"/>
              </a:spcBef>
              <a:spcAft>
                <a:spcPts val="0"/>
              </a:spcAft>
              <a:buClr>
                <a:srgbClr val="658D1B"/>
              </a:buClr>
              <a:buSzTx/>
              <a:buFont typeface="Wingdings" panose="05000000000000000000" pitchFamily="2" charset="2"/>
              <a:buChar char="§"/>
              <a:tabLst/>
              <a:defRPr/>
            </a:pPr>
            <a:r>
              <a:rPr kumimoji="0" lang="en-US" sz="2100" b="0" i="0" u="none" strike="noStrike" kern="1200" cap="none" spc="0" normalizeH="0" baseline="0" noProof="0">
                <a:ln>
                  <a:noFill/>
                </a:ln>
                <a:solidFill>
                  <a:srgbClr val="E7E6E6">
                    <a:lumMod val="10000"/>
                  </a:srgbClr>
                </a:solidFill>
                <a:effectLst/>
                <a:uLnTx/>
                <a:uFillTx/>
                <a:latin typeface="Montserrat"/>
                <a:ea typeface="+mn-ea"/>
                <a:cs typeface="+mn-cs"/>
              </a:rPr>
              <a:t>Click to edit Master text styles</a:t>
            </a:r>
          </a:p>
          <a:p>
            <a:pPr marL="514337" marR="0" lvl="1" indent="-171446" algn="l" defTabSz="685783" rtl="0" eaLnBrk="1" fontAlgn="auto" latinLnBrk="0" hangingPunct="1">
              <a:lnSpc>
                <a:spcPct val="108000"/>
              </a:lnSpc>
              <a:spcBef>
                <a:spcPts val="375"/>
              </a:spcBef>
              <a:spcAft>
                <a:spcPts val="0"/>
              </a:spcAft>
              <a:buClr>
                <a:srgbClr val="658D1B"/>
              </a:buClr>
              <a:buSzTx/>
              <a:buFont typeface="Wingdings" panose="05000000000000000000" pitchFamily="2" charset="2"/>
              <a:buChar char="§"/>
              <a:tabLst/>
              <a:defRPr/>
            </a:pPr>
            <a:r>
              <a:rPr kumimoji="0" lang="en-US" sz="1800" b="0" i="0" u="none" strike="noStrike" kern="1200" cap="none" spc="0" normalizeH="0" baseline="0" noProof="0">
                <a:ln>
                  <a:noFill/>
                </a:ln>
                <a:solidFill>
                  <a:srgbClr val="E7E6E6">
                    <a:lumMod val="10000"/>
                  </a:srgbClr>
                </a:solidFill>
                <a:effectLst/>
                <a:uLnTx/>
                <a:uFillTx/>
                <a:latin typeface="Montserrat"/>
                <a:ea typeface="+mn-ea"/>
                <a:cs typeface="+mn-cs"/>
              </a:rPr>
              <a:t>Second level</a:t>
            </a:r>
          </a:p>
          <a:p>
            <a:pPr marL="857228" marR="0" lvl="2" indent="-171446" algn="l" defTabSz="685783" rtl="0" eaLnBrk="1" fontAlgn="auto" latinLnBrk="0" hangingPunct="1">
              <a:lnSpc>
                <a:spcPct val="108000"/>
              </a:lnSpc>
              <a:spcBef>
                <a:spcPts val="375"/>
              </a:spcBef>
              <a:spcAft>
                <a:spcPts val="0"/>
              </a:spcAft>
              <a:buClr>
                <a:srgbClr val="658D1B"/>
              </a:buClr>
              <a:buSzTx/>
              <a:buFont typeface="Wingdings" panose="05000000000000000000" pitchFamily="2" charset="2"/>
              <a:buChar char="§"/>
              <a:tabLst/>
              <a:defRPr/>
            </a:pPr>
            <a:r>
              <a:rPr kumimoji="0" lang="en-US" sz="1500" b="0" i="0" u="none" strike="noStrike" kern="1200" cap="none" spc="0" normalizeH="0" baseline="0" noProof="0">
                <a:ln>
                  <a:noFill/>
                </a:ln>
                <a:solidFill>
                  <a:srgbClr val="E7E6E6">
                    <a:lumMod val="10000"/>
                  </a:srgbClr>
                </a:solidFill>
                <a:effectLst/>
                <a:uLnTx/>
                <a:uFillTx/>
                <a:latin typeface="Montserrat"/>
                <a:ea typeface="+mn-ea"/>
                <a:cs typeface="+mn-cs"/>
              </a:rPr>
              <a:t>Third level</a:t>
            </a:r>
          </a:p>
          <a:p>
            <a:pPr marL="1200120" marR="0" lvl="3" indent="-171446" algn="l" defTabSz="685783" rtl="0" eaLnBrk="1" fontAlgn="auto" latinLnBrk="0" hangingPunct="1">
              <a:lnSpc>
                <a:spcPct val="108000"/>
              </a:lnSpc>
              <a:spcBef>
                <a:spcPts val="375"/>
              </a:spcBef>
              <a:spcAft>
                <a:spcPts val="0"/>
              </a:spcAft>
              <a:buClr>
                <a:srgbClr val="658D1B"/>
              </a:buClr>
              <a:buSzTx/>
              <a:buFont typeface="Wingdings" panose="05000000000000000000" pitchFamily="2" charset="2"/>
              <a:buChar char="§"/>
              <a:tabLst/>
              <a:defRPr/>
            </a:pPr>
            <a:r>
              <a:rPr kumimoji="0" lang="en-US" sz="1350" b="0" i="0" u="none" strike="noStrike" kern="1200" cap="none" spc="0" normalizeH="0" baseline="0" noProof="0">
                <a:ln>
                  <a:noFill/>
                </a:ln>
                <a:solidFill>
                  <a:srgbClr val="E7E6E6">
                    <a:lumMod val="10000"/>
                  </a:srgbClr>
                </a:solidFill>
                <a:effectLst/>
                <a:uLnTx/>
                <a:uFillTx/>
                <a:latin typeface="Montserrat"/>
                <a:ea typeface="+mn-ea"/>
                <a:cs typeface="+mn-cs"/>
              </a:rPr>
              <a:t>Fourth level</a:t>
            </a:r>
          </a:p>
          <a:p>
            <a:pPr marL="1543012" marR="0" lvl="4" indent="-171446" algn="l" defTabSz="685783" rtl="0" eaLnBrk="1" fontAlgn="auto" latinLnBrk="0" hangingPunct="1">
              <a:lnSpc>
                <a:spcPct val="108000"/>
              </a:lnSpc>
              <a:spcBef>
                <a:spcPts val="375"/>
              </a:spcBef>
              <a:spcAft>
                <a:spcPts val="0"/>
              </a:spcAft>
              <a:buClr>
                <a:srgbClr val="658D1B"/>
              </a:buClr>
              <a:buSzTx/>
              <a:buFont typeface="Wingdings" panose="05000000000000000000" pitchFamily="2" charset="2"/>
              <a:buChar char="§"/>
              <a:tabLst/>
              <a:defRPr/>
            </a:pPr>
            <a:r>
              <a:rPr kumimoji="0" lang="en-US" sz="1350" b="0" i="0" u="none" strike="noStrike" kern="1200" cap="none" spc="0" normalizeH="0" baseline="0" noProof="0">
                <a:ln>
                  <a:noFill/>
                </a:ln>
                <a:solidFill>
                  <a:srgbClr val="E7E6E6">
                    <a:lumMod val="10000"/>
                  </a:srgbClr>
                </a:solidFill>
                <a:effectLst/>
                <a:uLnTx/>
                <a:uFillTx/>
                <a:latin typeface="Montserrat"/>
                <a:ea typeface="+mn-ea"/>
                <a:cs typeface="+mn-cs"/>
              </a:rPr>
              <a:t>Fifth level</a:t>
            </a:r>
          </a:p>
        </p:txBody>
      </p:sp>
    </p:spTree>
    <p:extLst>
      <p:ext uri="{BB962C8B-B14F-4D97-AF65-F5344CB8AC3E}">
        <p14:creationId xmlns:p14="http://schemas.microsoft.com/office/powerpoint/2010/main" val="1691311366"/>
      </p:ext>
    </p:extLst>
  </p:cSld>
  <p:clrMap bg1="lt1" tx1="dk1" bg2="lt2" tx2="dk2" accent1="accent1" accent2="accent2" accent3="accent3" accent4="accent4" accent5="accent5" accent6="accent6" hlink="hlink" folHlink="folHlink"/>
  <p:sldLayoutIdLst>
    <p:sldLayoutId id="2147483746" r:id="rId1"/>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userDrawn="1">
          <p15:clr>
            <a:srgbClr val="F26B43"/>
          </p15:clr>
        </p15:guide>
        <p15:guide id="2" pos="5616"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9.xml"/><Relationship Id="rId5" Type="http://schemas.openxmlformats.org/officeDocument/2006/relationships/image" Target="../media/image2.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hyperlink" Target="https://doi.org/10.1002/ece3.8786"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customXml" Target="../ink/ink9.xml"/><Relationship Id="rId3" Type="http://schemas.openxmlformats.org/officeDocument/2006/relationships/image" Target="../media/image30.png"/><Relationship Id="rId7" Type="http://schemas.openxmlformats.org/officeDocument/2006/relationships/customXml" Target="../ink/ink6.xml"/><Relationship Id="rId12" Type="http://schemas.openxmlformats.org/officeDocument/2006/relationships/image" Target="../media/image34.png"/><Relationship Id="rId2" Type="http://schemas.openxmlformats.org/officeDocument/2006/relationships/notesSlide" Target="../notesSlides/notesSlide11.xml"/><Relationship Id="rId16"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31.png"/><Relationship Id="rId11" Type="http://schemas.openxmlformats.org/officeDocument/2006/relationships/customXml" Target="../ink/ink8.xml"/><Relationship Id="rId5" Type="http://schemas.openxmlformats.org/officeDocument/2006/relationships/customXml" Target="../ink/ink5.xml"/><Relationship Id="rId15" Type="http://schemas.openxmlformats.org/officeDocument/2006/relationships/customXml" Target="../ink/ink10.xml"/><Relationship Id="rId10" Type="http://schemas.openxmlformats.org/officeDocument/2006/relationships/image" Target="../media/image33.png"/><Relationship Id="rId4" Type="http://schemas.openxmlformats.org/officeDocument/2006/relationships/hyperlink" Target="https://doi.org/10.1002/ece3.8786" TargetMode="External"/><Relationship Id="rId9" Type="http://schemas.openxmlformats.org/officeDocument/2006/relationships/customXml" Target="../ink/ink7.xml"/><Relationship Id="rId14" Type="http://schemas.openxmlformats.org/officeDocument/2006/relationships/image" Target="../media/image35.png"/></Relationships>
</file>

<file path=ppt/slides/_rels/slide1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hyperlink" Target="https://doi.org/10.1016/j.biocon.2019.07.007"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hyperlink" Target="https://doi.org/10.1016/j.biocon.2019.07.007"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onlinelibrary.wiley.com/doi/epdf/10.1111/gcb.15781" TargetMode="External"/><Relationship Id="rId2" Type="http://schemas.openxmlformats.org/officeDocument/2006/relationships/notesSlide" Target="../notesSlides/notesSlide14.xml"/><Relationship Id="rId1" Type="http://schemas.openxmlformats.org/officeDocument/2006/relationships/slideLayout" Target="../slideLayouts/slideLayout10.xml"/><Relationship Id="rId5" Type="http://schemas.openxmlformats.org/officeDocument/2006/relationships/image" Target="../media/image40.png"/><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customXml" Target="../ink/ink11.xml"/></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8" Type="http://schemas.openxmlformats.org/officeDocument/2006/relationships/customXml" Target="../ink/ink14.xml"/><Relationship Id="rId13" Type="http://schemas.openxmlformats.org/officeDocument/2006/relationships/image" Target="../media/image49.png"/><Relationship Id="rId3" Type="http://schemas.openxmlformats.org/officeDocument/2006/relationships/image" Target="../media/image44.png"/><Relationship Id="rId7" Type="http://schemas.openxmlformats.org/officeDocument/2006/relationships/image" Target="../media/image46.png"/><Relationship Id="rId12" Type="http://schemas.openxmlformats.org/officeDocument/2006/relationships/customXml" Target="../ink/ink16.xml"/><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customXml" Target="../ink/ink13.xml"/><Relationship Id="rId11" Type="http://schemas.openxmlformats.org/officeDocument/2006/relationships/image" Target="../media/image48.png"/><Relationship Id="rId5" Type="http://schemas.openxmlformats.org/officeDocument/2006/relationships/image" Target="../media/image45.png"/><Relationship Id="rId15" Type="http://schemas.openxmlformats.org/officeDocument/2006/relationships/image" Target="../media/image50.png"/><Relationship Id="rId10" Type="http://schemas.openxmlformats.org/officeDocument/2006/relationships/customXml" Target="../ink/ink15.xml"/><Relationship Id="rId4" Type="http://schemas.openxmlformats.org/officeDocument/2006/relationships/customXml" Target="../ink/ink12.xml"/><Relationship Id="rId9" Type="http://schemas.openxmlformats.org/officeDocument/2006/relationships/image" Target="../media/image47.png"/><Relationship Id="rId14" Type="http://schemas.openxmlformats.org/officeDocument/2006/relationships/customXml" Target="../ink/ink17.xml"/></Relationships>
</file>

<file path=ppt/slides/_rels/slide2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customXml" Target="../ink/ink20.xml"/><Relationship Id="rId13" Type="http://schemas.openxmlformats.org/officeDocument/2006/relationships/image" Target="../media/image58.png"/><Relationship Id="rId18" Type="http://schemas.openxmlformats.org/officeDocument/2006/relationships/customXml" Target="../ink/ink25.xml"/><Relationship Id="rId3" Type="http://schemas.openxmlformats.org/officeDocument/2006/relationships/image" Target="../media/image53.png"/><Relationship Id="rId21" Type="http://schemas.openxmlformats.org/officeDocument/2006/relationships/image" Target="../media/image62.png"/><Relationship Id="rId7" Type="http://schemas.openxmlformats.org/officeDocument/2006/relationships/image" Target="../media/image55.png"/><Relationship Id="rId12" Type="http://schemas.openxmlformats.org/officeDocument/2006/relationships/customXml" Target="../ink/ink22.xml"/><Relationship Id="rId17" Type="http://schemas.openxmlformats.org/officeDocument/2006/relationships/image" Target="../media/image60.png"/><Relationship Id="rId2" Type="http://schemas.openxmlformats.org/officeDocument/2006/relationships/notesSlide" Target="../notesSlides/notesSlide23.xml"/><Relationship Id="rId16" Type="http://schemas.openxmlformats.org/officeDocument/2006/relationships/customXml" Target="../ink/ink24.xml"/><Relationship Id="rId20" Type="http://schemas.openxmlformats.org/officeDocument/2006/relationships/customXml" Target="../ink/ink26.xml"/><Relationship Id="rId1" Type="http://schemas.openxmlformats.org/officeDocument/2006/relationships/slideLayout" Target="../slideLayouts/slideLayout7.xml"/><Relationship Id="rId6" Type="http://schemas.openxmlformats.org/officeDocument/2006/relationships/customXml" Target="../ink/ink19.xml"/><Relationship Id="rId11" Type="http://schemas.openxmlformats.org/officeDocument/2006/relationships/image" Target="../media/image57.png"/><Relationship Id="rId5" Type="http://schemas.openxmlformats.org/officeDocument/2006/relationships/image" Target="../media/image54.png"/><Relationship Id="rId15" Type="http://schemas.openxmlformats.org/officeDocument/2006/relationships/image" Target="../media/image59.png"/><Relationship Id="rId10" Type="http://schemas.openxmlformats.org/officeDocument/2006/relationships/customXml" Target="../ink/ink21.xml"/><Relationship Id="rId19" Type="http://schemas.openxmlformats.org/officeDocument/2006/relationships/image" Target="../media/image61.png"/><Relationship Id="rId4" Type="http://schemas.openxmlformats.org/officeDocument/2006/relationships/customXml" Target="../ink/ink18.xml"/><Relationship Id="rId9" Type="http://schemas.openxmlformats.org/officeDocument/2006/relationships/image" Target="../media/image56.png"/><Relationship Id="rId14" Type="http://schemas.openxmlformats.org/officeDocument/2006/relationships/customXml" Target="../ink/ink23.xml"/></Relationships>
</file>

<file path=ppt/slides/_rels/slide2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customXml" Target="../ink/ink29.xml"/><Relationship Id="rId3" Type="http://schemas.openxmlformats.org/officeDocument/2006/relationships/image" Target="../media/image63.png"/><Relationship Id="rId7" Type="http://schemas.openxmlformats.org/officeDocument/2006/relationships/image" Target="../media/image65.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customXml" Target="../ink/ink28.xml"/><Relationship Id="rId5" Type="http://schemas.openxmlformats.org/officeDocument/2006/relationships/image" Target="../media/image64.png"/><Relationship Id="rId4" Type="http://schemas.openxmlformats.org/officeDocument/2006/relationships/customXml" Target="../ink/ink27.xml"/><Relationship Id="rId9" Type="http://schemas.openxmlformats.org/officeDocument/2006/relationships/image" Target="../media/image66.png"/></Relationships>
</file>

<file path=ppt/slides/_rels/slide2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7.xml"/><Relationship Id="rId5" Type="http://schemas.openxmlformats.org/officeDocument/2006/relationships/image" Target="../media/image74.jpeg"/><Relationship Id="rId4" Type="http://schemas.openxmlformats.org/officeDocument/2006/relationships/image" Target="../media/image73.png"/></Relationships>
</file>

<file path=ppt/slides/_rels/slide3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76.png"/></Relationships>
</file>

<file path=ppt/slides/_rels/slide32.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6.png"/><Relationship Id="rId18" Type="http://schemas.openxmlformats.org/officeDocument/2006/relationships/image" Target="../media/image21.sv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svg"/><Relationship Id="rId17" Type="http://schemas.openxmlformats.org/officeDocument/2006/relationships/image" Target="../media/image20.png"/><Relationship Id="rId2" Type="http://schemas.openxmlformats.org/officeDocument/2006/relationships/notesSlide" Target="../notesSlides/notesSlide30.xml"/><Relationship Id="rId16" Type="http://schemas.openxmlformats.org/officeDocument/2006/relationships/image" Target="../media/image19.svg"/><Relationship Id="rId20" Type="http://schemas.openxmlformats.org/officeDocument/2006/relationships/image" Target="../media/image23.svg"/><Relationship Id="rId1" Type="http://schemas.openxmlformats.org/officeDocument/2006/relationships/slideLayout" Target="../slideLayouts/slideLayout7.xml"/><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svg"/><Relationship Id="rId19" Type="http://schemas.openxmlformats.org/officeDocument/2006/relationships/image" Target="../media/image22.png"/><Relationship Id="rId4" Type="http://schemas.openxmlformats.org/officeDocument/2006/relationships/image" Target="../media/image7.svg"/><Relationship Id="rId9" Type="http://schemas.openxmlformats.org/officeDocument/2006/relationships/image" Target="../media/image12.png"/><Relationship Id="rId14" Type="http://schemas.openxmlformats.org/officeDocument/2006/relationships/image" Target="../media/image17.svg"/></Relationships>
</file>

<file path=ppt/slides/_rels/slide35.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80.jpeg"/></Relationships>
</file>

<file path=ppt/slides/_rels/slide3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82.png"/></Relationships>
</file>

<file path=ppt/slides/_rels/slide37.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84.jpeg"/></Relationships>
</file>

<file path=ppt/slides/_rels/slide38.xml.rels><?xml version="1.0" encoding="UTF-8" standalone="yes"?>
<Relationships xmlns="http://schemas.openxmlformats.org/package/2006/relationships"><Relationship Id="rId3" Type="http://schemas.openxmlformats.org/officeDocument/2006/relationships/image" Target="../media/image85.emf"/><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8" Type="http://schemas.openxmlformats.org/officeDocument/2006/relationships/customXml" Target="../ink/ink32.xml"/><Relationship Id="rId3" Type="http://schemas.openxmlformats.org/officeDocument/2006/relationships/image" Target="../media/image85.emf"/><Relationship Id="rId7" Type="http://schemas.openxmlformats.org/officeDocument/2006/relationships/image" Target="../media/image87.png"/><Relationship Id="rId2" Type="http://schemas.openxmlformats.org/officeDocument/2006/relationships/notesSlide" Target="../notesSlides/notesSlide35.xml"/><Relationship Id="rId1" Type="http://schemas.openxmlformats.org/officeDocument/2006/relationships/slideLayout" Target="../slideLayouts/slideLayout10.xml"/><Relationship Id="rId6" Type="http://schemas.openxmlformats.org/officeDocument/2006/relationships/customXml" Target="../ink/ink31.xml"/><Relationship Id="rId5" Type="http://schemas.openxmlformats.org/officeDocument/2006/relationships/image" Target="../media/image86.png"/><Relationship Id="rId4" Type="http://schemas.openxmlformats.org/officeDocument/2006/relationships/customXml" Target="../ink/ink30.xml"/><Relationship Id="rId9" Type="http://schemas.openxmlformats.org/officeDocument/2006/relationships/image" Target="../media/image88.png"/></Relationships>
</file>

<file path=ppt/slides/_rels/slide4.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6.png"/><Relationship Id="rId18" Type="http://schemas.openxmlformats.org/officeDocument/2006/relationships/image" Target="../media/image21.sv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svg"/><Relationship Id="rId17" Type="http://schemas.openxmlformats.org/officeDocument/2006/relationships/image" Target="../media/image20.png"/><Relationship Id="rId2" Type="http://schemas.openxmlformats.org/officeDocument/2006/relationships/notesSlide" Target="../notesSlides/notesSlide4.xml"/><Relationship Id="rId16" Type="http://schemas.openxmlformats.org/officeDocument/2006/relationships/image" Target="../media/image19.svg"/><Relationship Id="rId20" Type="http://schemas.openxmlformats.org/officeDocument/2006/relationships/image" Target="../media/image23.svg"/><Relationship Id="rId1" Type="http://schemas.openxmlformats.org/officeDocument/2006/relationships/slideLayout" Target="../slideLayouts/slideLayout7.xml"/><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svg"/><Relationship Id="rId19" Type="http://schemas.openxmlformats.org/officeDocument/2006/relationships/image" Target="../media/image22.png"/><Relationship Id="rId4" Type="http://schemas.openxmlformats.org/officeDocument/2006/relationships/image" Target="../media/image7.svg"/><Relationship Id="rId9" Type="http://schemas.openxmlformats.org/officeDocument/2006/relationships/image" Target="../media/image12.png"/><Relationship Id="rId14" Type="http://schemas.openxmlformats.org/officeDocument/2006/relationships/image" Target="../media/image17.svg"/></Relationships>
</file>

<file path=ppt/slides/_rels/slide4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hyperlink" Target="https://www.nrcs.usda.gov/conservation-basics/natural-resource-concerns/soils/soil-health&#8203;"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6.png"/><Relationship Id="rId18" Type="http://schemas.openxmlformats.org/officeDocument/2006/relationships/image" Target="../media/image21.sv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svg"/><Relationship Id="rId17" Type="http://schemas.openxmlformats.org/officeDocument/2006/relationships/image" Target="../media/image20.png"/><Relationship Id="rId2" Type="http://schemas.openxmlformats.org/officeDocument/2006/relationships/notesSlide" Target="../notesSlides/notesSlide5.xml"/><Relationship Id="rId16" Type="http://schemas.openxmlformats.org/officeDocument/2006/relationships/image" Target="../media/image19.svg"/><Relationship Id="rId20" Type="http://schemas.openxmlformats.org/officeDocument/2006/relationships/image" Target="../media/image23.svg"/><Relationship Id="rId1" Type="http://schemas.openxmlformats.org/officeDocument/2006/relationships/slideLayout" Target="../slideLayouts/slideLayout7.xml"/><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svg"/><Relationship Id="rId19" Type="http://schemas.openxmlformats.org/officeDocument/2006/relationships/image" Target="../media/image22.png"/><Relationship Id="rId4" Type="http://schemas.openxmlformats.org/officeDocument/2006/relationships/image" Target="../media/image7.svg"/><Relationship Id="rId9" Type="http://schemas.openxmlformats.org/officeDocument/2006/relationships/image" Target="../media/image12.png"/><Relationship Id="rId14" Type="http://schemas.openxmlformats.org/officeDocument/2006/relationships/image" Target="../media/image17.svg"/></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hyperlink" Target="https://www.fs.usda.gov/nac/assets/documents/agroforestrynotes/an46si09.pdf"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customXml" Target="../ink/ink3.xml"/><Relationship Id="rId3" Type="http://schemas.openxmlformats.org/officeDocument/2006/relationships/image" Target="../media/image25.png"/><Relationship Id="rId7"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customXml" Target="../ink/ink2.xml"/><Relationship Id="rId5" Type="http://schemas.openxmlformats.org/officeDocument/2006/relationships/image" Target="../media/image26.png"/><Relationship Id="rId10" Type="http://schemas.openxmlformats.org/officeDocument/2006/relationships/customXml" Target="../ink/ink4.xml"/><Relationship Id="rId4" Type="http://schemas.openxmlformats.org/officeDocument/2006/relationships/customXml" Target="../ink/ink1.xml"/><Relationship Id="rId9"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hyperlink" Target="https://doi.org/10.1002/ece3.8786"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1000"/>
          </a:schemeClr>
        </a:solidFill>
        <a:effectLst/>
      </p:bgPr>
    </p:bg>
    <p:spTree>
      <p:nvGrpSpPr>
        <p:cNvPr id="1" name=""/>
        <p:cNvGrpSpPr/>
        <p:nvPr/>
      </p:nvGrpSpPr>
      <p:grpSpPr>
        <a:xfrm>
          <a:off x="0" y="0"/>
          <a:ext cx="0" cy="0"/>
          <a:chOff x="0" y="0"/>
          <a:chExt cx="0" cy="0"/>
        </a:xfrm>
      </p:grpSpPr>
      <p:pic>
        <p:nvPicPr>
          <p:cNvPr id="4" name="Picture 3" descr="Cattle herd walking through a thinned  tree stand with grass on the ground.">
            <a:extLst>
              <a:ext uri="{FF2B5EF4-FFF2-40B4-BE49-F238E27FC236}">
                <a16:creationId xmlns:a16="http://schemas.microsoft.com/office/drawing/2014/main" id="{0CA33A7E-4946-52E6-8C5B-2E7F95FA86F1}"/>
              </a:ext>
            </a:extLst>
          </p:cNvPr>
          <p:cNvPicPr>
            <a:picLocks noChangeAspect="1"/>
          </p:cNvPicPr>
          <p:nvPr/>
        </p:nvPicPr>
        <p:blipFill>
          <a:blip r:embed="rId3"/>
          <a:stretch>
            <a:fillRect/>
          </a:stretch>
        </p:blipFill>
        <p:spPr>
          <a:xfrm>
            <a:off x="4709160" y="1781867"/>
            <a:ext cx="4434840" cy="3142664"/>
          </a:xfrm>
          <a:prstGeom prst="rect">
            <a:avLst/>
          </a:prstGeom>
        </p:spPr>
      </p:pic>
      <p:pic>
        <p:nvPicPr>
          <p:cNvPr id="10" name="Picture 9" descr="Cow walking through tree stand with leaf litter and downed trees on the ground.">
            <a:extLst>
              <a:ext uri="{FF2B5EF4-FFF2-40B4-BE49-F238E27FC236}">
                <a16:creationId xmlns:a16="http://schemas.microsoft.com/office/drawing/2014/main" id="{9D8FB0B0-2463-3503-C6D0-97240593B39D}"/>
              </a:ext>
            </a:extLst>
          </p:cNvPr>
          <p:cNvPicPr>
            <a:picLocks noChangeAspect="1"/>
          </p:cNvPicPr>
          <p:nvPr/>
        </p:nvPicPr>
        <p:blipFill>
          <a:blip r:embed="rId4"/>
          <a:stretch>
            <a:fillRect/>
          </a:stretch>
        </p:blipFill>
        <p:spPr>
          <a:xfrm>
            <a:off x="-125553" y="1630240"/>
            <a:ext cx="4834709" cy="3237419"/>
          </a:xfrm>
          <a:prstGeom prst="rect">
            <a:avLst/>
          </a:prstGeom>
        </p:spPr>
      </p:pic>
      <p:sp>
        <p:nvSpPr>
          <p:cNvPr id="3" name="Title Placeholder">
            <a:extLst>
              <a:ext uri="{FF2B5EF4-FFF2-40B4-BE49-F238E27FC236}">
                <a16:creationId xmlns:a16="http://schemas.microsoft.com/office/drawing/2014/main" id="{FB84933D-ADB1-A84A-9466-8A08AEAB0302}"/>
              </a:ext>
            </a:extLst>
          </p:cNvPr>
          <p:cNvSpPr txBox="1">
            <a:spLocks noGrp="1"/>
          </p:cNvSpPr>
          <p:nvPr>
            <p:ph type="title" idx="4294967295"/>
          </p:nvPr>
        </p:nvSpPr>
        <p:spPr>
          <a:xfrm>
            <a:off x="289598" y="5501172"/>
            <a:ext cx="8194250" cy="629875"/>
          </a:xfrm>
          <a:prstGeom prst="rect">
            <a:avLst/>
          </a:prstGeom>
          <a:no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bg1"/>
                </a:solidFill>
                <a:latin typeface="+mj-lt"/>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800">
              <a:spcBef>
                <a:spcPts val="750"/>
              </a:spcBef>
              <a:defRPr/>
            </a:pPr>
            <a:endParaRPr lang="en-US" i="1" dirty="0">
              <a:solidFill>
                <a:schemeClr val="tx1">
                  <a:lumMod val="50000"/>
                  <a:lumOff val="50000"/>
                </a:schemeClr>
              </a:solidFill>
            </a:endParaRPr>
          </a:p>
        </p:txBody>
      </p:sp>
      <p:pic>
        <p:nvPicPr>
          <p:cNvPr id="69" name="NRCS Raindrop">
            <a:extLst>
              <a:ext uri="{FF2B5EF4-FFF2-40B4-BE49-F238E27FC236}">
                <a16:creationId xmlns:a16="http://schemas.microsoft.com/office/drawing/2014/main" id="{340F5145-07BC-4197-9F74-78B2F66B5F71}"/>
              </a:ext>
              <a:ext uri="{C183D7F6-B498-43B3-948B-1728B52AA6E4}">
                <adec:decorative xmlns:adec="http://schemas.microsoft.com/office/drawing/2017/decorative" val="1"/>
              </a:ext>
            </a:extLst>
          </p:cNvPr>
          <p:cNvPicPr>
            <a:picLocks noChangeAspect="1"/>
          </p:cNvPicPr>
          <p:nvPr/>
        </p:nvPicPr>
        <p:blipFill rotWithShape="1">
          <a:blip r:embed="rId5"/>
          <a:srcRect r="50000"/>
          <a:stretch/>
        </p:blipFill>
        <p:spPr>
          <a:xfrm>
            <a:off x="7847547" y="2023232"/>
            <a:ext cx="1296457" cy="2622517"/>
          </a:xfrm>
          <a:prstGeom prst="rect">
            <a:avLst/>
          </a:prstGeom>
        </p:spPr>
      </p:pic>
      <p:sp>
        <p:nvSpPr>
          <p:cNvPr id="2" name="TextBox 1">
            <a:extLst>
              <a:ext uri="{FF2B5EF4-FFF2-40B4-BE49-F238E27FC236}">
                <a16:creationId xmlns:a16="http://schemas.microsoft.com/office/drawing/2014/main" id="{DF5EE722-329A-D398-D5B7-5443686CF33D}"/>
              </a:ext>
            </a:extLst>
          </p:cNvPr>
          <p:cNvSpPr txBox="1"/>
          <p:nvPr/>
        </p:nvSpPr>
        <p:spPr>
          <a:xfrm>
            <a:off x="148692" y="560585"/>
            <a:ext cx="8995308" cy="738664"/>
          </a:xfrm>
          <a:prstGeom prst="rect">
            <a:avLst/>
          </a:prstGeom>
          <a:noFill/>
        </p:spPr>
        <p:txBody>
          <a:bodyPr wrap="square" rtlCol="0">
            <a:spAutoFit/>
          </a:bodyPr>
          <a:lstStyle/>
          <a:p>
            <a:r>
              <a:rPr lang="en-US" sz="2175" b="1">
                <a:latin typeface="+mj-lt"/>
                <a:ea typeface="Open Sans" panose="020B0606030504020204" pitchFamily="34" charset="0"/>
                <a:cs typeface="Open Sans" panose="020B0606030504020204" pitchFamily="34" charset="0"/>
              </a:rPr>
              <a:t>Module 10:  </a:t>
            </a:r>
            <a:r>
              <a:rPr lang="en-US" sz="2025" b="1">
                <a:latin typeface="+mj-lt"/>
                <a:ea typeface="Open Sans" panose="020B0606030504020204" pitchFamily="34" charset="0"/>
                <a:cs typeface="Open Sans" panose="020B0606030504020204" pitchFamily="34" charset="0"/>
              </a:rPr>
              <a:t>Soil Health Considerations when Grazing Forestlands</a:t>
            </a:r>
            <a:endParaRPr lang="en-US" sz="2025"/>
          </a:p>
        </p:txBody>
      </p:sp>
    </p:spTree>
    <p:extLst>
      <p:ext uri="{BB962C8B-B14F-4D97-AF65-F5344CB8AC3E}">
        <p14:creationId xmlns:p14="http://schemas.microsoft.com/office/powerpoint/2010/main" val="2773051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Box plots showing effects of grazing treatement on forest soil properties.">
            <a:extLst>
              <a:ext uri="{FF2B5EF4-FFF2-40B4-BE49-F238E27FC236}">
                <a16:creationId xmlns:a16="http://schemas.microsoft.com/office/drawing/2014/main" id="{CE1202C2-F63E-AAA9-5649-ED109A3E2020}"/>
              </a:ext>
            </a:extLst>
          </p:cNvPr>
          <p:cNvPicPr>
            <a:picLocks noGrp="1" noChangeAspect="1"/>
          </p:cNvPicPr>
          <p:nvPr>
            <p:ph sz="quarter" idx="10"/>
          </p:nvPr>
        </p:nvPicPr>
        <p:blipFill>
          <a:blip r:embed="rId3"/>
          <a:stretch>
            <a:fillRect/>
          </a:stretch>
        </p:blipFill>
        <p:spPr>
          <a:xfrm>
            <a:off x="1917760" y="1284992"/>
            <a:ext cx="5308481" cy="4206171"/>
          </a:xfrm>
          <a:prstGeom prst="rect">
            <a:avLst/>
          </a:prstGeom>
          <a:noFill/>
        </p:spPr>
      </p:pic>
      <p:sp>
        <p:nvSpPr>
          <p:cNvPr id="7" name="TextBox 6">
            <a:extLst>
              <a:ext uri="{FF2B5EF4-FFF2-40B4-BE49-F238E27FC236}">
                <a16:creationId xmlns:a16="http://schemas.microsoft.com/office/drawing/2014/main" id="{A22C5CB3-7622-DDE2-5978-F325C1247DFC}"/>
              </a:ext>
            </a:extLst>
          </p:cNvPr>
          <p:cNvSpPr txBox="1"/>
          <p:nvPr/>
        </p:nvSpPr>
        <p:spPr>
          <a:xfrm>
            <a:off x="7097452" y="1366838"/>
            <a:ext cx="2046548" cy="369332"/>
          </a:xfrm>
          <a:prstGeom prst="rect">
            <a:avLst/>
          </a:prstGeom>
          <a:noFill/>
        </p:spPr>
        <p:txBody>
          <a:bodyPr wrap="square">
            <a:spAutoFit/>
          </a:bodyPr>
          <a:lstStyle/>
          <a:p>
            <a:r>
              <a:rPr lang="en-US" sz="900">
                <a:hlinkClick r:id="rId4"/>
              </a:rPr>
              <a:t>https://doi.org/10.1002/ece3.8786</a:t>
            </a:r>
            <a:endParaRPr lang="en-US" sz="900"/>
          </a:p>
          <a:p>
            <a:endParaRPr lang="en-US" sz="900"/>
          </a:p>
        </p:txBody>
      </p:sp>
    </p:spTree>
    <p:extLst>
      <p:ext uri="{BB962C8B-B14F-4D97-AF65-F5344CB8AC3E}">
        <p14:creationId xmlns:p14="http://schemas.microsoft.com/office/powerpoint/2010/main" val="29406984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box plot diagram displaying significance levels of different soil parameters under grazed or ungrazed managment of forests.">
            <a:extLst>
              <a:ext uri="{FF2B5EF4-FFF2-40B4-BE49-F238E27FC236}">
                <a16:creationId xmlns:a16="http://schemas.microsoft.com/office/drawing/2014/main" id="{CE1202C2-F63E-AAA9-5649-ED109A3E2020}"/>
              </a:ext>
            </a:extLst>
          </p:cNvPr>
          <p:cNvPicPr>
            <a:picLocks noGrp="1" noChangeAspect="1"/>
          </p:cNvPicPr>
          <p:nvPr>
            <p:ph sz="quarter" idx="10"/>
          </p:nvPr>
        </p:nvPicPr>
        <p:blipFill>
          <a:blip r:embed="rId3"/>
          <a:stretch>
            <a:fillRect/>
          </a:stretch>
        </p:blipFill>
        <p:spPr>
          <a:xfrm>
            <a:off x="1917760" y="1284992"/>
            <a:ext cx="5308481" cy="4206171"/>
          </a:xfrm>
          <a:prstGeom prst="rect">
            <a:avLst/>
          </a:prstGeom>
          <a:noFill/>
        </p:spPr>
      </p:pic>
      <p:sp>
        <p:nvSpPr>
          <p:cNvPr id="7" name="TextBox 6">
            <a:extLst>
              <a:ext uri="{FF2B5EF4-FFF2-40B4-BE49-F238E27FC236}">
                <a16:creationId xmlns:a16="http://schemas.microsoft.com/office/drawing/2014/main" id="{A22C5CB3-7622-DDE2-5978-F325C1247DFC}"/>
              </a:ext>
            </a:extLst>
          </p:cNvPr>
          <p:cNvSpPr txBox="1"/>
          <p:nvPr/>
        </p:nvSpPr>
        <p:spPr>
          <a:xfrm>
            <a:off x="7097452" y="1366838"/>
            <a:ext cx="2046548" cy="369332"/>
          </a:xfrm>
          <a:prstGeom prst="rect">
            <a:avLst/>
          </a:prstGeom>
          <a:noFill/>
        </p:spPr>
        <p:txBody>
          <a:bodyPr wrap="square">
            <a:spAutoFit/>
          </a:bodyPr>
          <a:lstStyle/>
          <a:p>
            <a:r>
              <a:rPr lang="en-US" sz="900">
                <a:hlinkClick r:id="rId4"/>
              </a:rPr>
              <a:t>https://doi.org/10.1002/ece3.8786</a:t>
            </a:r>
            <a:endParaRPr lang="en-US" sz="900"/>
          </a:p>
          <a:p>
            <a:endParaRPr lang="en-US" sz="900"/>
          </a:p>
        </p:txBody>
      </p:sp>
      <mc:AlternateContent xmlns:mc="http://schemas.openxmlformats.org/markup-compatibility/2006" xmlns:p14="http://schemas.microsoft.com/office/powerpoint/2010/main">
        <mc:Choice Requires="p14">
          <p:contentPart p14:bwMode="auto" r:id="rId5">
            <p14:nvContentPartPr>
              <p14:cNvPr id="2" name="Ink 1">
                <a:extLst>
                  <a:ext uri="{FF2B5EF4-FFF2-40B4-BE49-F238E27FC236}">
                    <a16:creationId xmlns:a16="http://schemas.microsoft.com/office/drawing/2014/main" id="{8EAFCF52-16EA-1740-7B43-4A87BE6A1A3E}"/>
                  </a:ext>
                  <a:ext uri="{C183D7F6-B498-43B3-948B-1728B52AA6E4}">
                    <adec:decorative xmlns:adec="http://schemas.microsoft.com/office/drawing/2017/decorative" val="1"/>
                  </a:ext>
                </a:extLst>
              </p14:cNvPr>
              <p14:cNvContentPartPr/>
              <p14:nvPr/>
            </p14:nvContentPartPr>
            <p14:xfrm>
              <a:off x="5661210" y="1497030"/>
              <a:ext cx="108540" cy="53190"/>
            </p14:xfrm>
          </p:contentPart>
        </mc:Choice>
        <mc:Fallback xmlns="">
          <p:pic>
            <p:nvPicPr>
              <p:cNvPr id="2" name="Ink 1">
                <a:extLst>
                  <a:ext uri="{FF2B5EF4-FFF2-40B4-BE49-F238E27FC236}">
                    <a16:creationId xmlns:a16="http://schemas.microsoft.com/office/drawing/2014/main" id="{8EAFCF52-16EA-1740-7B43-4A87BE6A1A3E}"/>
                  </a:ext>
                  <a:ext uri="{C183D7F6-B498-43B3-948B-1728B52AA6E4}">
                    <adec:decorative xmlns:adec="http://schemas.microsoft.com/office/drawing/2017/decorative" val="1"/>
                  </a:ext>
                </a:extLst>
              </p:cNvPr>
              <p:cNvPicPr/>
              <p:nvPr/>
            </p:nvPicPr>
            <p:blipFill>
              <a:blip r:embed="rId6"/>
              <a:stretch>
                <a:fillRect/>
              </a:stretch>
            </p:blipFill>
            <p:spPr>
              <a:xfrm>
                <a:off x="5607120" y="1389212"/>
                <a:ext cx="216359" cy="268466"/>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3" name="Ink 2">
                <a:extLst>
                  <a:ext uri="{FF2B5EF4-FFF2-40B4-BE49-F238E27FC236}">
                    <a16:creationId xmlns:a16="http://schemas.microsoft.com/office/drawing/2014/main" id="{0B93032C-9B3C-06D3-9F48-7AC5E5430BDF}"/>
                  </a:ext>
                  <a:ext uri="{C183D7F6-B498-43B3-948B-1728B52AA6E4}">
                    <adec:decorative xmlns:adec="http://schemas.microsoft.com/office/drawing/2017/decorative" val="1"/>
                  </a:ext>
                </a:extLst>
              </p14:cNvPr>
              <p14:cNvContentPartPr/>
              <p14:nvPr/>
            </p14:nvContentPartPr>
            <p14:xfrm>
              <a:off x="2779500" y="3280110"/>
              <a:ext cx="92610" cy="8100"/>
            </p14:xfrm>
          </p:contentPart>
        </mc:Choice>
        <mc:Fallback xmlns="">
          <p:pic>
            <p:nvPicPr>
              <p:cNvPr id="3" name="Ink 2">
                <a:extLst>
                  <a:ext uri="{FF2B5EF4-FFF2-40B4-BE49-F238E27FC236}">
                    <a16:creationId xmlns:a16="http://schemas.microsoft.com/office/drawing/2014/main" id="{0B93032C-9B3C-06D3-9F48-7AC5E5430BDF}"/>
                  </a:ext>
                  <a:ext uri="{C183D7F6-B498-43B3-948B-1728B52AA6E4}">
                    <adec:decorative xmlns:adec="http://schemas.microsoft.com/office/drawing/2017/decorative" val="1"/>
                  </a:ext>
                </a:extLst>
              </p:cNvPr>
              <p:cNvPicPr/>
              <p:nvPr/>
            </p:nvPicPr>
            <p:blipFill>
              <a:blip r:embed="rId8"/>
              <a:stretch>
                <a:fillRect/>
              </a:stretch>
            </p:blipFill>
            <p:spPr>
              <a:xfrm>
                <a:off x="2725657" y="3174458"/>
                <a:ext cx="199937" cy="219052"/>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0" name="Ink 9">
                <a:extLst>
                  <a:ext uri="{FF2B5EF4-FFF2-40B4-BE49-F238E27FC236}">
                    <a16:creationId xmlns:a16="http://schemas.microsoft.com/office/drawing/2014/main" id="{82E2A90B-DA22-25C4-2400-52D9C163A5E9}"/>
                  </a:ext>
                  <a:ext uri="{C183D7F6-B498-43B3-948B-1728B52AA6E4}">
                    <adec:decorative xmlns:adec="http://schemas.microsoft.com/office/drawing/2017/decorative" val="1"/>
                  </a:ext>
                </a:extLst>
              </p14:cNvPr>
              <p14:cNvContentPartPr/>
              <p14:nvPr/>
            </p14:nvContentPartPr>
            <p14:xfrm>
              <a:off x="2720100" y="1474080"/>
              <a:ext cx="133380" cy="270"/>
            </p14:xfrm>
          </p:contentPart>
        </mc:Choice>
        <mc:Fallback xmlns="">
          <p:pic>
            <p:nvPicPr>
              <p:cNvPr id="10" name="Ink 9">
                <a:extLst>
                  <a:ext uri="{FF2B5EF4-FFF2-40B4-BE49-F238E27FC236}">
                    <a16:creationId xmlns:a16="http://schemas.microsoft.com/office/drawing/2014/main" id="{82E2A90B-DA22-25C4-2400-52D9C163A5E9}"/>
                  </a:ext>
                  <a:ext uri="{C183D7F6-B498-43B3-948B-1728B52AA6E4}">
                    <adec:decorative xmlns:adec="http://schemas.microsoft.com/office/drawing/2017/decorative" val="1"/>
                  </a:ext>
                </a:extLst>
              </p:cNvPr>
              <p:cNvPicPr/>
              <p:nvPr/>
            </p:nvPicPr>
            <p:blipFill>
              <a:blip r:embed="rId10"/>
              <a:stretch>
                <a:fillRect/>
              </a:stretch>
            </p:blipFill>
            <p:spPr>
              <a:xfrm>
                <a:off x="2666173" y="1393080"/>
                <a:ext cx="240875" cy="162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1" name="Ink 10">
                <a:extLst>
                  <a:ext uri="{FF2B5EF4-FFF2-40B4-BE49-F238E27FC236}">
                    <a16:creationId xmlns:a16="http://schemas.microsoft.com/office/drawing/2014/main" id="{F36D5327-AE4D-0919-7F97-09F89E4B577B}"/>
                  </a:ext>
                  <a:ext uri="{C183D7F6-B498-43B3-948B-1728B52AA6E4}">
                    <adec:decorative xmlns:adec="http://schemas.microsoft.com/office/drawing/2017/decorative" val="1"/>
                  </a:ext>
                </a:extLst>
              </p14:cNvPr>
              <p14:cNvContentPartPr/>
              <p14:nvPr/>
            </p14:nvContentPartPr>
            <p14:xfrm>
              <a:off x="4243980" y="1490280"/>
              <a:ext cx="119340" cy="7020"/>
            </p14:xfrm>
          </p:contentPart>
        </mc:Choice>
        <mc:Fallback xmlns="">
          <p:pic>
            <p:nvPicPr>
              <p:cNvPr id="11" name="Ink 10">
                <a:extLst>
                  <a:ext uri="{FF2B5EF4-FFF2-40B4-BE49-F238E27FC236}">
                    <a16:creationId xmlns:a16="http://schemas.microsoft.com/office/drawing/2014/main" id="{F36D5327-AE4D-0919-7F97-09F89E4B577B}"/>
                  </a:ext>
                  <a:ext uri="{C183D7F6-B498-43B3-948B-1728B52AA6E4}">
                    <adec:decorative xmlns:adec="http://schemas.microsoft.com/office/drawing/2017/decorative" val="1"/>
                  </a:ext>
                </a:extLst>
              </p:cNvPr>
              <p:cNvPicPr/>
              <p:nvPr/>
            </p:nvPicPr>
            <p:blipFill>
              <a:blip r:embed="rId12"/>
              <a:stretch>
                <a:fillRect/>
              </a:stretch>
            </p:blipFill>
            <p:spPr>
              <a:xfrm>
                <a:off x="4190061" y="1389994"/>
                <a:ext cx="226818" cy="207257"/>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2" name="Ink 11">
                <a:extLst>
                  <a:ext uri="{FF2B5EF4-FFF2-40B4-BE49-F238E27FC236}">
                    <a16:creationId xmlns:a16="http://schemas.microsoft.com/office/drawing/2014/main" id="{6EF2270F-94A8-9325-C630-9A7F216EB6B9}"/>
                  </a:ext>
                  <a:ext uri="{C183D7F6-B498-43B3-948B-1728B52AA6E4}">
                    <adec:decorative xmlns:adec="http://schemas.microsoft.com/office/drawing/2017/decorative" val="1"/>
                  </a:ext>
                </a:extLst>
              </p14:cNvPr>
              <p14:cNvContentPartPr/>
              <p14:nvPr/>
            </p14:nvContentPartPr>
            <p14:xfrm>
              <a:off x="4236420" y="3248790"/>
              <a:ext cx="118800" cy="39420"/>
            </p14:xfrm>
          </p:contentPart>
        </mc:Choice>
        <mc:Fallback xmlns="">
          <p:pic>
            <p:nvPicPr>
              <p:cNvPr id="12" name="Ink 11">
                <a:extLst>
                  <a:ext uri="{FF2B5EF4-FFF2-40B4-BE49-F238E27FC236}">
                    <a16:creationId xmlns:a16="http://schemas.microsoft.com/office/drawing/2014/main" id="{6EF2270F-94A8-9325-C630-9A7F216EB6B9}"/>
                  </a:ext>
                  <a:ext uri="{C183D7F6-B498-43B3-948B-1728B52AA6E4}">
                    <adec:decorative xmlns:adec="http://schemas.microsoft.com/office/drawing/2017/decorative" val="1"/>
                  </a:ext>
                </a:extLst>
              </p:cNvPr>
              <p:cNvPicPr/>
              <p:nvPr/>
            </p:nvPicPr>
            <p:blipFill>
              <a:blip r:embed="rId14"/>
              <a:stretch>
                <a:fillRect/>
              </a:stretch>
            </p:blipFill>
            <p:spPr>
              <a:xfrm>
                <a:off x="4182420" y="3141281"/>
                <a:ext cx="226440" cy="25408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3" name="Ink 12">
                <a:extLst>
                  <a:ext uri="{FF2B5EF4-FFF2-40B4-BE49-F238E27FC236}">
                    <a16:creationId xmlns:a16="http://schemas.microsoft.com/office/drawing/2014/main" id="{C48FA3CD-77BC-8A2F-ADFF-75D46AB6A078}"/>
                  </a:ext>
                  <a:ext uri="{C183D7F6-B498-43B3-948B-1728B52AA6E4}">
                    <adec:decorative xmlns:adec="http://schemas.microsoft.com/office/drawing/2017/decorative" val="1"/>
                  </a:ext>
                </a:extLst>
              </p14:cNvPr>
              <p14:cNvContentPartPr/>
              <p14:nvPr/>
            </p14:nvContentPartPr>
            <p14:xfrm>
              <a:off x="5592900" y="3249600"/>
              <a:ext cx="147150" cy="15930"/>
            </p14:xfrm>
          </p:contentPart>
        </mc:Choice>
        <mc:Fallback xmlns="">
          <p:pic>
            <p:nvPicPr>
              <p:cNvPr id="13" name="Ink 12">
                <a:extLst>
                  <a:ext uri="{FF2B5EF4-FFF2-40B4-BE49-F238E27FC236}">
                    <a16:creationId xmlns:a16="http://schemas.microsoft.com/office/drawing/2014/main" id="{C48FA3CD-77BC-8A2F-ADFF-75D46AB6A078}"/>
                  </a:ext>
                  <a:ext uri="{C183D7F6-B498-43B3-948B-1728B52AA6E4}">
                    <adec:decorative xmlns:adec="http://schemas.microsoft.com/office/drawing/2017/decorative" val="1"/>
                  </a:ext>
                </a:extLst>
              </p:cNvPr>
              <p:cNvPicPr/>
              <p:nvPr/>
            </p:nvPicPr>
            <p:blipFill>
              <a:blip r:embed="rId16"/>
              <a:stretch>
                <a:fillRect/>
              </a:stretch>
            </p:blipFill>
            <p:spPr>
              <a:xfrm>
                <a:off x="5538933" y="3143400"/>
                <a:ext cx="254724" cy="227976"/>
              </a:xfrm>
              <a:prstGeom prst="rect">
                <a:avLst/>
              </a:prstGeom>
            </p:spPr>
          </p:pic>
        </mc:Fallback>
      </mc:AlternateContent>
    </p:spTree>
    <p:extLst>
      <p:ext uri="{BB962C8B-B14F-4D97-AF65-F5344CB8AC3E}">
        <p14:creationId xmlns:p14="http://schemas.microsoft.com/office/powerpoint/2010/main" val="42206342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web page for a research paper found on elsevier.com&#10;&#10;">
            <a:extLst>
              <a:ext uri="{FF2B5EF4-FFF2-40B4-BE49-F238E27FC236}">
                <a16:creationId xmlns:a16="http://schemas.microsoft.com/office/drawing/2014/main" id="{12CE2854-6F34-47E6-6FE2-3F84BF40AFCA}"/>
              </a:ext>
            </a:extLst>
          </p:cNvPr>
          <p:cNvPicPr>
            <a:picLocks noGrp="1" noChangeAspect="1"/>
          </p:cNvPicPr>
          <p:nvPr>
            <p:ph sz="quarter" idx="10"/>
          </p:nvPr>
        </p:nvPicPr>
        <p:blipFill>
          <a:blip r:embed="rId2"/>
          <a:stretch>
            <a:fillRect/>
          </a:stretch>
        </p:blipFill>
        <p:spPr>
          <a:xfrm>
            <a:off x="268914" y="1218366"/>
            <a:ext cx="8606172" cy="4260056"/>
          </a:xfrm>
          <a:prstGeom prst="rect">
            <a:avLst/>
          </a:prstGeom>
          <a:noFill/>
        </p:spPr>
      </p:pic>
    </p:spTree>
    <p:extLst>
      <p:ext uri="{BB962C8B-B14F-4D97-AF65-F5344CB8AC3E}">
        <p14:creationId xmlns:p14="http://schemas.microsoft.com/office/powerpoint/2010/main" val="19824096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chart that depicts the impacts of grazing by livestock on a series of natural forest elements">
            <a:extLst>
              <a:ext uri="{FF2B5EF4-FFF2-40B4-BE49-F238E27FC236}">
                <a16:creationId xmlns:a16="http://schemas.microsoft.com/office/drawing/2014/main" id="{04B0D63B-CDDF-C746-F27F-8CE10930B2E8}"/>
              </a:ext>
            </a:extLst>
          </p:cNvPr>
          <p:cNvPicPr>
            <a:picLocks noGrp="1" noChangeAspect="1"/>
          </p:cNvPicPr>
          <p:nvPr>
            <p:ph sz="quarter" idx="10"/>
          </p:nvPr>
        </p:nvPicPr>
        <p:blipFill>
          <a:blip r:embed="rId3"/>
          <a:stretch>
            <a:fillRect/>
          </a:stretch>
        </p:blipFill>
        <p:spPr>
          <a:xfrm>
            <a:off x="1200631" y="1274068"/>
            <a:ext cx="6742739" cy="4260056"/>
          </a:xfrm>
          <a:noFill/>
        </p:spPr>
      </p:pic>
      <p:sp>
        <p:nvSpPr>
          <p:cNvPr id="9" name="TextBox 8">
            <a:extLst>
              <a:ext uri="{FF2B5EF4-FFF2-40B4-BE49-F238E27FC236}">
                <a16:creationId xmlns:a16="http://schemas.microsoft.com/office/drawing/2014/main" id="{2F1ABDB0-3B1A-2408-A923-09CFDDB754BE}"/>
              </a:ext>
            </a:extLst>
          </p:cNvPr>
          <p:cNvSpPr txBox="1"/>
          <p:nvPr/>
        </p:nvSpPr>
        <p:spPr>
          <a:xfrm>
            <a:off x="6405982" y="1366837"/>
            <a:ext cx="4242845" cy="438582"/>
          </a:xfrm>
          <a:prstGeom prst="rect">
            <a:avLst/>
          </a:prstGeom>
          <a:noFill/>
        </p:spPr>
        <p:txBody>
          <a:bodyPr wrap="square">
            <a:spAutoFit/>
          </a:bodyPr>
          <a:lstStyle/>
          <a:p>
            <a:r>
              <a:rPr lang="en-US" sz="900">
                <a:hlinkClick r:id="rId4"/>
              </a:rPr>
              <a:t>https://doi.org/10.1016/j.biocon.2019.07.007</a:t>
            </a:r>
            <a:endParaRPr lang="en-US" sz="900"/>
          </a:p>
          <a:p>
            <a:endParaRPr lang="en-US" sz="1350"/>
          </a:p>
        </p:txBody>
      </p:sp>
    </p:spTree>
    <p:extLst>
      <p:ext uri="{BB962C8B-B14F-4D97-AF65-F5344CB8AC3E}">
        <p14:creationId xmlns:p14="http://schemas.microsoft.com/office/powerpoint/2010/main" val="4893614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Red circles that draw attention to different elements on the graphic">
            <a:extLst>
              <a:ext uri="{FF2B5EF4-FFF2-40B4-BE49-F238E27FC236}">
                <a16:creationId xmlns:a16="http://schemas.microsoft.com/office/drawing/2014/main" id="{04B0D63B-CDDF-C746-F27F-8CE10930B2E8}"/>
              </a:ext>
            </a:extLst>
          </p:cNvPr>
          <p:cNvPicPr>
            <a:picLocks noGrp="1" noChangeAspect="1"/>
          </p:cNvPicPr>
          <p:nvPr>
            <p:ph sz="quarter" idx="10"/>
          </p:nvPr>
        </p:nvPicPr>
        <p:blipFill>
          <a:blip r:embed="rId3"/>
          <a:stretch>
            <a:fillRect/>
          </a:stretch>
        </p:blipFill>
        <p:spPr>
          <a:xfrm>
            <a:off x="1200631" y="1274068"/>
            <a:ext cx="6742739" cy="4260056"/>
          </a:xfrm>
          <a:noFill/>
        </p:spPr>
      </p:pic>
      <p:sp>
        <p:nvSpPr>
          <p:cNvPr id="9" name="TextBox 8">
            <a:extLst>
              <a:ext uri="{FF2B5EF4-FFF2-40B4-BE49-F238E27FC236}">
                <a16:creationId xmlns:a16="http://schemas.microsoft.com/office/drawing/2014/main" id="{2F1ABDB0-3B1A-2408-A923-09CFDDB754BE}"/>
              </a:ext>
            </a:extLst>
          </p:cNvPr>
          <p:cNvSpPr txBox="1"/>
          <p:nvPr/>
        </p:nvSpPr>
        <p:spPr>
          <a:xfrm>
            <a:off x="6405982" y="1366837"/>
            <a:ext cx="4242845" cy="438582"/>
          </a:xfrm>
          <a:prstGeom prst="rect">
            <a:avLst/>
          </a:prstGeom>
          <a:noFill/>
        </p:spPr>
        <p:txBody>
          <a:bodyPr wrap="square">
            <a:spAutoFit/>
          </a:bodyPr>
          <a:lstStyle/>
          <a:p>
            <a:r>
              <a:rPr lang="en-US" sz="900">
                <a:hlinkClick r:id="rId4"/>
              </a:rPr>
              <a:t>https://doi.org/10.1016/j.biocon.2019.07.007</a:t>
            </a:r>
            <a:endParaRPr lang="en-US" sz="900"/>
          </a:p>
          <a:p>
            <a:endParaRPr lang="en-US" sz="1350"/>
          </a:p>
        </p:txBody>
      </p:sp>
      <p:sp>
        <p:nvSpPr>
          <p:cNvPr id="2" name="Oval 1">
            <a:extLst>
              <a:ext uri="{FF2B5EF4-FFF2-40B4-BE49-F238E27FC236}">
                <a16:creationId xmlns:a16="http://schemas.microsoft.com/office/drawing/2014/main" id="{277EBB57-44A8-0A18-735C-26490532AAEF}"/>
              </a:ext>
              <a:ext uri="{C183D7F6-B498-43B3-948B-1728B52AA6E4}">
                <adec:decorative xmlns:adec="http://schemas.microsoft.com/office/drawing/2017/decorative" val="1"/>
              </a:ext>
            </a:extLst>
          </p:cNvPr>
          <p:cNvSpPr/>
          <p:nvPr/>
        </p:nvSpPr>
        <p:spPr>
          <a:xfrm>
            <a:off x="2820971" y="3961026"/>
            <a:ext cx="2354345" cy="176753"/>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Oval 3">
            <a:extLst>
              <a:ext uri="{FF2B5EF4-FFF2-40B4-BE49-F238E27FC236}">
                <a16:creationId xmlns:a16="http://schemas.microsoft.com/office/drawing/2014/main" id="{F7621949-6AA0-504D-573A-AC2FE0722F53}"/>
              </a:ext>
              <a:ext uri="{C183D7F6-B498-43B3-948B-1728B52AA6E4}">
                <adec:decorative xmlns:adec="http://schemas.microsoft.com/office/drawing/2017/decorative" val="1"/>
              </a:ext>
            </a:extLst>
          </p:cNvPr>
          <p:cNvSpPr/>
          <p:nvPr/>
        </p:nvSpPr>
        <p:spPr>
          <a:xfrm>
            <a:off x="3147374" y="3784273"/>
            <a:ext cx="2354345" cy="176753"/>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Oval 4">
            <a:extLst>
              <a:ext uri="{FF2B5EF4-FFF2-40B4-BE49-F238E27FC236}">
                <a16:creationId xmlns:a16="http://schemas.microsoft.com/office/drawing/2014/main" id="{72ECB295-F884-25E7-BFE3-A5DADEB645BB}"/>
              </a:ext>
              <a:ext uri="{C183D7F6-B498-43B3-948B-1728B52AA6E4}">
                <adec:decorative xmlns:adec="http://schemas.microsoft.com/office/drawing/2017/decorative" val="1"/>
              </a:ext>
            </a:extLst>
          </p:cNvPr>
          <p:cNvSpPr/>
          <p:nvPr/>
        </p:nvSpPr>
        <p:spPr>
          <a:xfrm>
            <a:off x="2623008" y="3575706"/>
            <a:ext cx="2427402" cy="176753"/>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Oval 5">
            <a:extLst>
              <a:ext uri="{FF2B5EF4-FFF2-40B4-BE49-F238E27FC236}">
                <a16:creationId xmlns:a16="http://schemas.microsoft.com/office/drawing/2014/main" id="{297C41CC-5E0B-05C7-966D-FB297ED6A9EC}"/>
              </a:ext>
              <a:ext uri="{C183D7F6-B498-43B3-948B-1728B52AA6E4}">
                <adec:decorative xmlns:adec="http://schemas.microsoft.com/office/drawing/2017/decorative" val="1"/>
              </a:ext>
            </a:extLst>
          </p:cNvPr>
          <p:cNvSpPr/>
          <p:nvPr/>
        </p:nvSpPr>
        <p:spPr>
          <a:xfrm>
            <a:off x="3000080" y="2084933"/>
            <a:ext cx="2670143" cy="176753"/>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4670799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DB9E86-5AEB-D540-2380-7DC180EB7EDE}"/>
              </a:ext>
            </a:extLst>
          </p:cNvPr>
          <p:cNvSpPr>
            <a:spLocks noGrp="1"/>
          </p:cNvSpPr>
          <p:nvPr>
            <p:ph type="body" sz="quarter" idx="11"/>
          </p:nvPr>
        </p:nvSpPr>
        <p:spPr/>
        <p:txBody>
          <a:bodyPr/>
          <a:lstStyle/>
          <a:p>
            <a:r>
              <a:rPr lang="en-US" sz="1200">
                <a:hlinkClick r:id="rId3"/>
              </a:rPr>
              <a:t>https://onlinelibrary.wiley.com/doi/epdf/10.1111/gcb.15781</a:t>
            </a:r>
            <a:endParaRPr lang="en-US" sz="1200"/>
          </a:p>
          <a:p>
            <a:endParaRPr lang="en-US"/>
          </a:p>
        </p:txBody>
      </p:sp>
      <p:pic>
        <p:nvPicPr>
          <p:cNvPr id="5" name="Content Placeholder 4" descr="Screenshot of the title of a research paper on responses to forest struction following livestock disturbances.">
            <a:extLst>
              <a:ext uri="{FF2B5EF4-FFF2-40B4-BE49-F238E27FC236}">
                <a16:creationId xmlns:a16="http://schemas.microsoft.com/office/drawing/2014/main" id="{2A436BAF-1723-DB15-7F37-CAA3908F396D}"/>
              </a:ext>
            </a:extLst>
          </p:cNvPr>
          <p:cNvPicPr>
            <a:picLocks noGrp="1" noChangeAspect="1"/>
          </p:cNvPicPr>
          <p:nvPr>
            <p:ph sz="quarter" idx="13"/>
          </p:nvPr>
        </p:nvPicPr>
        <p:blipFill>
          <a:blip r:embed="rId4"/>
          <a:stretch>
            <a:fillRect/>
          </a:stretch>
        </p:blipFill>
        <p:spPr>
          <a:xfrm>
            <a:off x="216430" y="2004741"/>
            <a:ext cx="8287541" cy="1424260"/>
          </a:xfrm>
        </p:spPr>
      </p:pic>
      <p:pic>
        <p:nvPicPr>
          <p:cNvPr id="7" name="Picture 6" descr="graphic of the journal cover with issue number this pages research article was published in.&#10;">
            <a:extLst>
              <a:ext uri="{FF2B5EF4-FFF2-40B4-BE49-F238E27FC236}">
                <a16:creationId xmlns:a16="http://schemas.microsoft.com/office/drawing/2014/main" id="{EC435BD2-01AC-6245-23A4-B6D008D75A45}"/>
              </a:ext>
            </a:extLst>
          </p:cNvPr>
          <p:cNvPicPr>
            <a:picLocks noChangeAspect="1"/>
          </p:cNvPicPr>
          <p:nvPr/>
        </p:nvPicPr>
        <p:blipFill>
          <a:blip r:embed="rId5"/>
          <a:stretch>
            <a:fillRect/>
          </a:stretch>
        </p:blipFill>
        <p:spPr>
          <a:xfrm>
            <a:off x="147583" y="4254768"/>
            <a:ext cx="3364364" cy="1121455"/>
          </a:xfrm>
          <a:prstGeom prst="rect">
            <a:avLst/>
          </a:prstGeom>
        </p:spPr>
      </p:pic>
    </p:spTree>
    <p:extLst>
      <p:ext uri="{BB962C8B-B14F-4D97-AF65-F5344CB8AC3E}">
        <p14:creationId xmlns:p14="http://schemas.microsoft.com/office/powerpoint/2010/main" val="6477391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statistical analysis graphic on livestock effects on different categories of forest ecosystem.&#10;">
            <a:extLst>
              <a:ext uri="{FF2B5EF4-FFF2-40B4-BE49-F238E27FC236}">
                <a16:creationId xmlns:a16="http://schemas.microsoft.com/office/drawing/2014/main" id="{299A2F3D-AFDE-C10B-E590-EE9D6AAC971C}"/>
              </a:ext>
            </a:extLst>
          </p:cNvPr>
          <p:cNvPicPr>
            <a:picLocks noGrp="1" noChangeAspect="1"/>
          </p:cNvPicPr>
          <p:nvPr>
            <p:ph sz="quarter" idx="10"/>
          </p:nvPr>
        </p:nvPicPr>
        <p:blipFill>
          <a:blip r:embed="rId3"/>
          <a:stretch>
            <a:fillRect/>
          </a:stretch>
        </p:blipFill>
        <p:spPr>
          <a:xfrm>
            <a:off x="1529103" y="1366838"/>
            <a:ext cx="6085794" cy="4199102"/>
          </a:xfrm>
          <a:prstGeom prst="rect">
            <a:avLst/>
          </a:prstGeom>
          <a:noFill/>
        </p:spPr>
      </p:pic>
    </p:spTree>
    <p:extLst>
      <p:ext uri="{BB962C8B-B14F-4D97-AF65-F5344CB8AC3E}">
        <p14:creationId xmlns:p14="http://schemas.microsoft.com/office/powerpoint/2010/main" val="16842681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99A2F3D-AFDE-C10B-E590-EE9D6AAC971C}"/>
              </a:ext>
              <a:ext uri="{C183D7F6-B498-43B3-948B-1728B52AA6E4}">
                <adec:decorative xmlns:adec="http://schemas.microsoft.com/office/drawing/2017/decorative" val="1"/>
              </a:ext>
            </a:extLst>
          </p:cNvPr>
          <p:cNvPicPr>
            <a:picLocks noGrp="1" noChangeAspect="1"/>
          </p:cNvPicPr>
          <p:nvPr>
            <p:ph sz="quarter" idx="10"/>
          </p:nvPr>
        </p:nvPicPr>
        <p:blipFill>
          <a:blip r:embed="rId3"/>
          <a:stretch>
            <a:fillRect/>
          </a:stretch>
        </p:blipFill>
        <p:spPr>
          <a:xfrm>
            <a:off x="1529103" y="1366838"/>
            <a:ext cx="6085794" cy="4199102"/>
          </a:xfrm>
          <a:prstGeom prst="rect">
            <a:avLst/>
          </a:prstGeom>
          <a:noFill/>
        </p:spPr>
      </p:pic>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6ADA15AF-FE80-5D1F-BEE9-EBD00556ED4F}"/>
                  </a:ext>
                  <a:ext uri="{C183D7F6-B498-43B3-948B-1728B52AA6E4}">
                    <adec:decorative xmlns:adec="http://schemas.microsoft.com/office/drawing/2017/decorative" val="1"/>
                  </a:ext>
                </a:extLst>
              </p14:cNvPr>
              <p14:cNvContentPartPr/>
              <p14:nvPr/>
            </p14:nvContentPartPr>
            <p14:xfrm>
              <a:off x="2697420" y="4788600"/>
              <a:ext cx="639090" cy="115020"/>
            </p14:xfrm>
          </p:contentPart>
        </mc:Choice>
        <mc:Fallback xmlns="">
          <p:pic>
            <p:nvPicPr>
              <p:cNvPr id="2" name="Ink 1">
                <a:extLst>
                  <a:ext uri="{FF2B5EF4-FFF2-40B4-BE49-F238E27FC236}">
                    <a16:creationId xmlns:a16="http://schemas.microsoft.com/office/drawing/2014/main" id="{6ADA15AF-FE80-5D1F-BEE9-EBD00556ED4F}"/>
                  </a:ext>
                  <a:ext uri="{C183D7F6-B498-43B3-948B-1728B52AA6E4}">
                    <adec:decorative xmlns:adec="http://schemas.microsoft.com/office/drawing/2017/decorative" val="1"/>
                  </a:ext>
                </a:extLst>
              </p:cNvPr>
              <p:cNvPicPr/>
              <p:nvPr/>
            </p:nvPicPr>
            <p:blipFill>
              <a:blip r:embed="rId5"/>
              <a:stretch>
                <a:fillRect/>
              </a:stretch>
            </p:blipFill>
            <p:spPr>
              <a:xfrm>
                <a:off x="2643443" y="4680769"/>
                <a:ext cx="746685" cy="330323"/>
              </a:xfrm>
              <a:prstGeom prst="rect">
                <a:avLst/>
              </a:prstGeom>
            </p:spPr>
          </p:pic>
        </mc:Fallback>
      </mc:AlternateContent>
    </p:spTree>
    <p:extLst>
      <p:ext uri="{BB962C8B-B14F-4D97-AF65-F5344CB8AC3E}">
        <p14:creationId xmlns:p14="http://schemas.microsoft.com/office/powerpoint/2010/main" val="32601407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aphic showing multiple areas there is a statistical response to grazing forestlands.">
            <a:extLst>
              <a:ext uri="{FF2B5EF4-FFF2-40B4-BE49-F238E27FC236}">
                <a16:creationId xmlns:a16="http://schemas.microsoft.com/office/drawing/2014/main" id="{537DE1F8-FFF3-A8E7-A91B-E3D0AE3CBEEB}"/>
              </a:ext>
            </a:extLst>
          </p:cNvPr>
          <p:cNvPicPr>
            <a:picLocks noGrp="1" noChangeAspect="1"/>
          </p:cNvPicPr>
          <p:nvPr>
            <p:ph sz="quarter" idx="10"/>
          </p:nvPr>
        </p:nvPicPr>
        <p:blipFill>
          <a:blip r:embed="rId3"/>
          <a:stretch>
            <a:fillRect/>
          </a:stretch>
        </p:blipFill>
        <p:spPr>
          <a:xfrm>
            <a:off x="90488" y="2073986"/>
            <a:ext cx="8963025" cy="2845760"/>
          </a:xfrm>
          <a:prstGeom prst="rect">
            <a:avLst/>
          </a:prstGeom>
          <a:noFill/>
        </p:spPr>
      </p:pic>
    </p:spTree>
    <p:extLst>
      <p:ext uri="{BB962C8B-B14F-4D97-AF65-F5344CB8AC3E}">
        <p14:creationId xmlns:p14="http://schemas.microsoft.com/office/powerpoint/2010/main" val="26332598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highlighted soil characteristics showing minimal statistical differences to variables when grazing forestland.">
            <a:extLst>
              <a:ext uri="{FF2B5EF4-FFF2-40B4-BE49-F238E27FC236}">
                <a16:creationId xmlns:a16="http://schemas.microsoft.com/office/drawing/2014/main" id="{537DE1F8-FFF3-A8E7-A91B-E3D0AE3CBEEB}"/>
              </a:ext>
            </a:extLst>
          </p:cNvPr>
          <p:cNvPicPr>
            <a:picLocks noGrp="1" noChangeAspect="1"/>
          </p:cNvPicPr>
          <p:nvPr>
            <p:ph sz="quarter" idx="10"/>
          </p:nvPr>
        </p:nvPicPr>
        <p:blipFill>
          <a:blip r:embed="rId3"/>
          <a:stretch>
            <a:fillRect/>
          </a:stretch>
        </p:blipFill>
        <p:spPr>
          <a:xfrm>
            <a:off x="90488" y="2073986"/>
            <a:ext cx="8963025" cy="2845760"/>
          </a:xfrm>
          <a:prstGeom prst="rect">
            <a:avLst/>
          </a:prstGeom>
          <a:noFill/>
        </p:spPr>
      </p:pic>
      <p:sp>
        <p:nvSpPr>
          <p:cNvPr id="2" name="Oval 1">
            <a:extLst>
              <a:ext uri="{FF2B5EF4-FFF2-40B4-BE49-F238E27FC236}">
                <a16:creationId xmlns:a16="http://schemas.microsoft.com/office/drawing/2014/main" id="{FDACE288-39B2-20CD-C05E-5103D05D8B85}"/>
              </a:ext>
              <a:ext uri="{C183D7F6-B498-43B3-948B-1728B52AA6E4}">
                <adec:decorative xmlns:adec="http://schemas.microsoft.com/office/drawing/2017/decorative" val="1"/>
              </a:ext>
            </a:extLst>
          </p:cNvPr>
          <p:cNvSpPr/>
          <p:nvPr/>
        </p:nvSpPr>
        <p:spPr>
          <a:xfrm>
            <a:off x="6675120" y="2320290"/>
            <a:ext cx="1851660" cy="708660"/>
          </a:xfrm>
          <a:prstGeom prst="ellipse">
            <a:avLst/>
          </a:prstGeom>
          <a:no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4" name="Straight Arrow Connector 3">
            <a:extLst>
              <a:ext uri="{FF2B5EF4-FFF2-40B4-BE49-F238E27FC236}">
                <a16:creationId xmlns:a16="http://schemas.microsoft.com/office/drawing/2014/main" id="{28EF5CC7-D1FF-AE92-5B61-8897C73F290F}"/>
              </a:ext>
              <a:ext uri="{C183D7F6-B498-43B3-948B-1728B52AA6E4}">
                <adec:decorative xmlns:adec="http://schemas.microsoft.com/office/drawing/2017/decorative" val="1"/>
              </a:ext>
            </a:extLst>
          </p:cNvPr>
          <p:cNvCxnSpPr/>
          <p:nvPr/>
        </p:nvCxnSpPr>
        <p:spPr>
          <a:xfrm flipV="1">
            <a:off x="6888480" y="3028950"/>
            <a:ext cx="0" cy="62484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E0A83083-521D-E1C0-844C-22169153232A}"/>
              </a:ext>
              <a:ext uri="{C183D7F6-B498-43B3-948B-1728B52AA6E4}">
                <adec:decorative xmlns:adec="http://schemas.microsoft.com/office/drawing/2017/decorative" val="1"/>
              </a:ext>
            </a:extLst>
          </p:cNvPr>
          <p:cNvCxnSpPr>
            <a:cxnSpLocks/>
          </p:cNvCxnSpPr>
          <p:nvPr/>
        </p:nvCxnSpPr>
        <p:spPr>
          <a:xfrm flipV="1">
            <a:off x="7383780" y="2792730"/>
            <a:ext cx="0" cy="78486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3619F758-5346-A4F8-EE80-A17C60115856}"/>
              </a:ext>
              <a:ext uri="{C183D7F6-B498-43B3-948B-1728B52AA6E4}">
                <adec:decorative xmlns:adec="http://schemas.microsoft.com/office/drawing/2017/decorative" val="1"/>
              </a:ext>
            </a:extLst>
          </p:cNvPr>
          <p:cNvCxnSpPr>
            <a:cxnSpLocks/>
          </p:cNvCxnSpPr>
          <p:nvPr/>
        </p:nvCxnSpPr>
        <p:spPr>
          <a:xfrm flipV="1">
            <a:off x="7917180" y="2792730"/>
            <a:ext cx="0" cy="78486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6697CC64-AF7A-DB8C-2320-59533F1EECBE}"/>
              </a:ext>
              <a:ext uri="{C183D7F6-B498-43B3-948B-1728B52AA6E4}">
                <adec:decorative xmlns:adec="http://schemas.microsoft.com/office/drawing/2017/decorative" val="1"/>
              </a:ext>
            </a:extLst>
          </p:cNvPr>
          <p:cNvCxnSpPr/>
          <p:nvPr/>
        </p:nvCxnSpPr>
        <p:spPr>
          <a:xfrm flipV="1">
            <a:off x="8336280" y="2952750"/>
            <a:ext cx="0" cy="62484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AB5EA8B5-CEA4-2464-8C8E-79C432B557F3}"/>
              </a:ext>
              <a:ext uri="{C183D7F6-B498-43B3-948B-1728B52AA6E4}">
                <adec:decorative xmlns:adec="http://schemas.microsoft.com/office/drawing/2017/decorative" val="1"/>
              </a:ext>
            </a:extLst>
          </p:cNvPr>
          <p:cNvCxnSpPr>
            <a:cxnSpLocks/>
          </p:cNvCxnSpPr>
          <p:nvPr/>
        </p:nvCxnSpPr>
        <p:spPr>
          <a:xfrm flipV="1">
            <a:off x="8717280" y="3017520"/>
            <a:ext cx="0" cy="560070"/>
          </a:xfrm>
          <a:prstGeom prst="straightConnector1">
            <a:avLst/>
          </a:prstGeom>
          <a:ln w="762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41187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36A38-522F-3A35-849D-E502E8456FDF}"/>
              </a:ext>
            </a:extLst>
          </p:cNvPr>
          <p:cNvSpPr>
            <a:spLocks noGrp="1"/>
          </p:cNvSpPr>
          <p:nvPr>
            <p:ph type="body" sz="quarter" idx="11"/>
          </p:nvPr>
        </p:nvSpPr>
        <p:spPr>
          <a:xfrm>
            <a:off x="147584" y="1481778"/>
            <a:ext cx="6549819" cy="398312"/>
          </a:xfrm>
        </p:spPr>
        <p:txBody>
          <a:bodyPr>
            <a:normAutofit lnSpcReduction="10000"/>
          </a:bodyPr>
          <a:lstStyle/>
          <a:p>
            <a:pPr>
              <a:lnSpc>
                <a:spcPct val="90000"/>
              </a:lnSpc>
            </a:pPr>
            <a:r>
              <a:rPr lang="en-US" sz="2325"/>
              <a:t>Overview</a:t>
            </a:r>
          </a:p>
        </p:txBody>
      </p:sp>
      <p:graphicFrame>
        <p:nvGraphicFramePr>
          <p:cNvPr id="5" name="Content Placeholder 2" descr="Three green bars with words displaying overview topics for module">
            <a:extLst>
              <a:ext uri="{FF2B5EF4-FFF2-40B4-BE49-F238E27FC236}">
                <a16:creationId xmlns:a16="http://schemas.microsoft.com/office/drawing/2014/main" id="{76A2D8C1-42C3-DE84-7924-BE79F6098E73}"/>
              </a:ext>
            </a:extLst>
          </p:cNvPr>
          <p:cNvGraphicFramePr>
            <a:graphicFrameLocks noGrp="1"/>
          </p:cNvGraphicFramePr>
          <p:nvPr>
            <p:ph sz="quarter" idx="13"/>
            <p:extLst>
              <p:ext uri="{D42A27DB-BD31-4B8C-83A1-F6EECF244321}">
                <p14:modId xmlns:p14="http://schemas.microsoft.com/office/powerpoint/2010/main" val="3077849335"/>
              </p:ext>
            </p:extLst>
          </p:nvPr>
        </p:nvGraphicFramePr>
        <p:xfrm>
          <a:off x="377190" y="2080022"/>
          <a:ext cx="6316218" cy="33809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The real story behind Morocco's tree-climbing goats">
            <a:extLst>
              <a:ext uri="{FF2B5EF4-FFF2-40B4-BE49-F238E27FC236}">
                <a16:creationId xmlns:a16="http://schemas.microsoft.com/office/drawing/2014/main" id="{2CF20C62-80F5-92E0-8FB4-49B6501E0593}"/>
              </a:ext>
            </a:extLst>
          </p:cNvPr>
          <p:cNvPicPr>
            <a:picLocks noGrp="1" noChangeAspect="1" noChangeArrowheads="1"/>
          </p:cNvPicPr>
          <p:nvPr>
            <p:ph type="pic" sz="quarter" idx="12"/>
          </p:nvPr>
        </p:nvPicPr>
        <p:blipFill>
          <a:blip r:embed="rId8">
            <a:extLst>
              <a:ext uri="{28A0092B-C50C-407E-A947-70E740481C1C}">
                <a14:useLocalDpi xmlns:a14="http://schemas.microsoft.com/office/drawing/2010/main" val="0"/>
              </a:ext>
            </a:extLst>
          </a:blip>
          <a:srcRect l="37546" r="37546"/>
          <a:stretch>
            <a:fillRect/>
          </a:stretch>
        </p:blipFill>
        <p:spPr bwMode="auto">
          <a:xfrm>
            <a:off x="7182093" y="1386040"/>
            <a:ext cx="1733309" cy="391477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3D4BC11-4317-0923-B33B-34CEBBCC3BB6}"/>
              </a:ext>
            </a:extLst>
          </p:cNvPr>
          <p:cNvSpPr txBox="1"/>
          <p:nvPr/>
        </p:nvSpPr>
        <p:spPr>
          <a:xfrm>
            <a:off x="5701710" y="5279414"/>
            <a:ext cx="3369833" cy="242374"/>
          </a:xfrm>
          <a:prstGeom prst="rect">
            <a:avLst/>
          </a:prstGeom>
          <a:noFill/>
        </p:spPr>
        <p:txBody>
          <a:bodyPr wrap="none" rtlCol="0">
            <a:spAutoFit/>
          </a:bodyPr>
          <a:lstStyle/>
          <a:p>
            <a:r>
              <a:rPr lang="en-US" sz="975" i="1"/>
              <a:t>Alfredo </a:t>
            </a:r>
            <a:r>
              <a:rPr lang="en-US" sz="975" i="1" err="1"/>
              <a:t>Caliz</a:t>
            </a:r>
            <a:r>
              <a:rPr lang="en-US" sz="975" i="1"/>
              <a:t>, National Geographic, </a:t>
            </a:r>
            <a:r>
              <a:rPr lang="en-US" sz="975" i="1" err="1"/>
              <a:t>Panos</a:t>
            </a:r>
            <a:r>
              <a:rPr lang="en-US" sz="975" i="1"/>
              <a:t> Pictures</a:t>
            </a:r>
          </a:p>
        </p:txBody>
      </p:sp>
    </p:spTree>
    <p:extLst>
      <p:ext uri="{BB962C8B-B14F-4D97-AF65-F5344CB8AC3E}">
        <p14:creationId xmlns:p14="http://schemas.microsoft.com/office/powerpoint/2010/main" val="19231896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Variables evaluated in study investigating grazing of forestland statistical graphic.">
            <a:extLst>
              <a:ext uri="{FF2B5EF4-FFF2-40B4-BE49-F238E27FC236}">
                <a16:creationId xmlns:a16="http://schemas.microsoft.com/office/drawing/2014/main" id="{6D3D0AC2-C865-FBA2-4CF5-A15D18CEBCDC}"/>
              </a:ext>
            </a:extLst>
          </p:cNvPr>
          <p:cNvPicPr>
            <a:picLocks noGrp="1" noChangeAspect="1"/>
          </p:cNvPicPr>
          <p:nvPr>
            <p:ph sz="quarter" idx="10"/>
          </p:nvPr>
        </p:nvPicPr>
        <p:blipFill>
          <a:blip r:embed="rId3"/>
          <a:stretch>
            <a:fillRect/>
          </a:stretch>
        </p:blipFill>
        <p:spPr>
          <a:xfrm>
            <a:off x="90487" y="2062138"/>
            <a:ext cx="8963025" cy="2733724"/>
          </a:xfrm>
          <a:prstGeom prst="rect">
            <a:avLst/>
          </a:prstGeom>
          <a:noFill/>
        </p:spPr>
      </p:pic>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8B6B11AD-C9B9-C627-DF12-D7127C3011EF}"/>
                  </a:ext>
                  <a:ext uri="{C183D7F6-B498-43B3-948B-1728B52AA6E4}">
                    <adec:decorative xmlns:adec="http://schemas.microsoft.com/office/drawing/2017/decorative" val="1"/>
                  </a:ext>
                </a:extLst>
              </p14:cNvPr>
              <p14:cNvContentPartPr/>
              <p14:nvPr/>
            </p14:nvContentPartPr>
            <p14:xfrm>
              <a:off x="1294833" y="3766920"/>
              <a:ext cx="992790" cy="596700"/>
            </p14:xfrm>
          </p:contentPart>
        </mc:Choice>
        <mc:Fallback xmlns="">
          <p:pic>
            <p:nvPicPr>
              <p:cNvPr id="2" name="Ink 1">
                <a:extLst>
                  <a:ext uri="{FF2B5EF4-FFF2-40B4-BE49-F238E27FC236}">
                    <a16:creationId xmlns:a16="http://schemas.microsoft.com/office/drawing/2014/main" id="{8B6B11AD-C9B9-C627-DF12-D7127C3011EF}"/>
                  </a:ext>
                  <a:ext uri="{C183D7F6-B498-43B3-948B-1728B52AA6E4}">
                    <adec:decorative xmlns:adec="http://schemas.microsoft.com/office/drawing/2017/decorative" val="1"/>
                  </a:ext>
                </a:extLst>
              </p:cNvPr>
              <p:cNvPicPr/>
              <p:nvPr/>
            </p:nvPicPr>
            <p:blipFill>
              <a:blip r:embed="rId5"/>
              <a:stretch>
                <a:fillRect/>
              </a:stretch>
            </p:blipFill>
            <p:spPr>
              <a:xfrm>
                <a:off x="1240838" y="3658953"/>
                <a:ext cx="1100420" cy="812275"/>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 name="Ink 2">
                <a:extLst>
                  <a:ext uri="{FF2B5EF4-FFF2-40B4-BE49-F238E27FC236}">
                    <a16:creationId xmlns:a16="http://schemas.microsoft.com/office/drawing/2014/main" id="{4127F380-4640-8657-F108-11172A8A5DA4}"/>
                  </a:ext>
                  <a:ext uri="{C183D7F6-B498-43B3-948B-1728B52AA6E4}">
                    <adec:decorative xmlns:adec="http://schemas.microsoft.com/office/drawing/2017/decorative" val="1"/>
                  </a:ext>
                </a:extLst>
              </p14:cNvPr>
              <p14:cNvContentPartPr/>
              <p14:nvPr/>
            </p14:nvContentPartPr>
            <p14:xfrm>
              <a:off x="5417400" y="3606270"/>
              <a:ext cx="1066770" cy="634500"/>
            </p14:xfrm>
          </p:contentPart>
        </mc:Choice>
        <mc:Fallback xmlns="">
          <p:pic>
            <p:nvPicPr>
              <p:cNvPr id="3" name="Ink 2">
                <a:extLst>
                  <a:ext uri="{FF2B5EF4-FFF2-40B4-BE49-F238E27FC236}">
                    <a16:creationId xmlns:a16="http://schemas.microsoft.com/office/drawing/2014/main" id="{4127F380-4640-8657-F108-11172A8A5DA4}"/>
                  </a:ext>
                  <a:ext uri="{C183D7F6-B498-43B3-948B-1728B52AA6E4}">
                    <adec:decorative xmlns:adec="http://schemas.microsoft.com/office/drawing/2017/decorative" val="1"/>
                  </a:ext>
                </a:extLst>
              </p:cNvPr>
              <p:cNvPicPr/>
              <p:nvPr/>
            </p:nvPicPr>
            <p:blipFill>
              <a:blip r:embed="rId7"/>
              <a:stretch>
                <a:fillRect/>
              </a:stretch>
            </p:blipFill>
            <p:spPr>
              <a:xfrm>
                <a:off x="5363414" y="3498301"/>
                <a:ext cx="1174383" cy="850079"/>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4" name="Ink 3">
                <a:extLst>
                  <a:ext uri="{FF2B5EF4-FFF2-40B4-BE49-F238E27FC236}">
                    <a16:creationId xmlns:a16="http://schemas.microsoft.com/office/drawing/2014/main" id="{E80B9373-3E6B-DB9D-9A02-1D4EC492F329}"/>
                  </a:ext>
                  <a:ext uri="{C183D7F6-B498-43B3-948B-1728B52AA6E4}">
                    <adec:decorative xmlns:adec="http://schemas.microsoft.com/office/drawing/2017/decorative" val="1"/>
                  </a:ext>
                </a:extLst>
              </p14:cNvPr>
              <p14:cNvContentPartPr/>
              <p14:nvPr/>
            </p14:nvContentPartPr>
            <p14:xfrm>
              <a:off x="586290" y="3845490"/>
              <a:ext cx="478980" cy="219780"/>
            </p14:xfrm>
          </p:contentPart>
        </mc:Choice>
        <mc:Fallback xmlns="">
          <p:pic>
            <p:nvPicPr>
              <p:cNvPr id="4" name="Ink 3">
                <a:extLst>
                  <a:ext uri="{FF2B5EF4-FFF2-40B4-BE49-F238E27FC236}">
                    <a16:creationId xmlns:a16="http://schemas.microsoft.com/office/drawing/2014/main" id="{E80B9373-3E6B-DB9D-9A02-1D4EC492F329}"/>
                  </a:ext>
                  <a:ext uri="{C183D7F6-B498-43B3-948B-1728B52AA6E4}">
                    <adec:decorative xmlns:adec="http://schemas.microsoft.com/office/drawing/2017/decorative" val="1"/>
                  </a:ext>
                </a:extLst>
              </p:cNvPr>
              <p:cNvPicPr/>
              <p:nvPr/>
            </p:nvPicPr>
            <p:blipFill>
              <a:blip r:embed="rId9"/>
              <a:stretch>
                <a:fillRect/>
              </a:stretch>
            </p:blipFill>
            <p:spPr>
              <a:xfrm>
                <a:off x="532310" y="3737578"/>
                <a:ext cx="586580" cy="435244"/>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6" name="Ink 5">
                <a:extLst>
                  <a:ext uri="{FF2B5EF4-FFF2-40B4-BE49-F238E27FC236}">
                    <a16:creationId xmlns:a16="http://schemas.microsoft.com/office/drawing/2014/main" id="{82F05B4A-FED3-9213-0C55-95174656D844}"/>
                  </a:ext>
                  <a:ext uri="{C183D7F6-B498-43B3-948B-1728B52AA6E4}">
                    <adec:decorative xmlns:adec="http://schemas.microsoft.com/office/drawing/2017/decorative" val="1"/>
                  </a:ext>
                </a:extLst>
              </p14:cNvPr>
              <p14:cNvContentPartPr/>
              <p14:nvPr/>
            </p14:nvContentPartPr>
            <p14:xfrm>
              <a:off x="4960290" y="3646500"/>
              <a:ext cx="436860" cy="175770"/>
            </p14:xfrm>
          </p:contentPart>
        </mc:Choice>
        <mc:Fallback xmlns="">
          <p:pic>
            <p:nvPicPr>
              <p:cNvPr id="6" name="Ink 5">
                <a:extLst>
                  <a:ext uri="{FF2B5EF4-FFF2-40B4-BE49-F238E27FC236}">
                    <a16:creationId xmlns:a16="http://schemas.microsoft.com/office/drawing/2014/main" id="{82F05B4A-FED3-9213-0C55-95174656D844}"/>
                  </a:ext>
                  <a:ext uri="{C183D7F6-B498-43B3-948B-1728B52AA6E4}">
                    <adec:decorative xmlns:adec="http://schemas.microsoft.com/office/drawing/2017/decorative" val="1"/>
                  </a:ext>
                </a:extLst>
              </p:cNvPr>
              <p:cNvPicPr/>
              <p:nvPr/>
            </p:nvPicPr>
            <p:blipFill>
              <a:blip r:embed="rId11"/>
              <a:stretch>
                <a:fillRect/>
              </a:stretch>
            </p:blipFill>
            <p:spPr>
              <a:xfrm>
                <a:off x="4906312" y="3538666"/>
                <a:ext cx="544456" cy="391079"/>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7" name="Ink 6">
                <a:extLst>
                  <a:ext uri="{FF2B5EF4-FFF2-40B4-BE49-F238E27FC236}">
                    <a16:creationId xmlns:a16="http://schemas.microsoft.com/office/drawing/2014/main" id="{0184F453-F934-065D-BABC-C3197AD76146}"/>
                  </a:ext>
                  <a:ext uri="{C183D7F6-B498-43B3-948B-1728B52AA6E4}">
                    <adec:decorative xmlns:adec="http://schemas.microsoft.com/office/drawing/2017/decorative" val="1"/>
                  </a:ext>
                </a:extLst>
              </p14:cNvPr>
              <p14:cNvContentPartPr/>
              <p14:nvPr/>
            </p14:nvContentPartPr>
            <p14:xfrm>
              <a:off x="2643690" y="3856020"/>
              <a:ext cx="942570" cy="476010"/>
            </p14:xfrm>
          </p:contentPart>
        </mc:Choice>
        <mc:Fallback xmlns="">
          <p:pic>
            <p:nvPicPr>
              <p:cNvPr id="7" name="Ink 6">
                <a:extLst>
                  <a:ext uri="{FF2B5EF4-FFF2-40B4-BE49-F238E27FC236}">
                    <a16:creationId xmlns:a16="http://schemas.microsoft.com/office/drawing/2014/main" id="{0184F453-F934-065D-BABC-C3197AD76146}"/>
                  </a:ext>
                  <a:ext uri="{C183D7F6-B498-43B3-948B-1728B52AA6E4}">
                    <adec:decorative xmlns:adec="http://schemas.microsoft.com/office/drawing/2017/decorative" val="1"/>
                  </a:ext>
                </a:extLst>
              </p:cNvPr>
              <p:cNvPicPr/>
              <p:nvPr/>
            </p:nvPicPr>
            <p:blipFill>
              <a:blip r:embed="rId13"/>
              <a:stretch>
                <a:fillRect/>
              </a:stretch>
            </p:blipFill>
            <p:spPr>
              <a:xfrm>
                <a:off x="2589705" y="3748081"/>
                <a:ext cx="1050179" cy="691528"/>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8" name="Ink 7">
                <a:extLst>
                  <a:ext uri="{FF2B5EF4-FFF2-40B4-BE49-F238E27FC236}">
                    <a16:creationId xmlns:a16="http://schemas.microsoft.com/office/drawing/2014/main" id="{F24C2C16-7321-64E7-EE86-25497705D957}"/>
                  </a:ext>
                  <a:ext uri="{C183D7F6-B498-43B3-948B-1728B52AA6E4}">
                    <adec:decorative xmlns:adec="http://schemas.microsoft.com/office/drawing/2017/decorative" val="1"/>
                  </a:ext>
                </a:extLst>
              </p14:cNvPr>
              <p14:cNvContentPartPr/>
              <p14:nvPr/>
            </p14:nvContentPartPr>
            <p14:xfrm>
              <a:off x="7812030" y="3581700"/>
              <a:ext cx="977400" cy="659070"/>
            </p14:xfrm>
          </p:contentPart>
        </mc:Choice>
        <mc:Fallback xmlns="">
          <p:pic>
            <p:nvPicPr>
              <p:cNvPr id="8" name="Ink 7">
                <a:extLst>
                  <a:ext uri="{FF2B5EF4-FFF2-40B4-BE49-F238E27FC236}">
                    <a16:creationId xmlns:a16="http://schemas.microsoft.com/office/drawing/2014/main" id="{F24C2C16-7321-64E7-EE86-25497705D957}"/>
                  </a:ext>
                  <a:ext uri="{C183D7F6-B498-43B3-948B-1728B52AA6E4}">
                    <adec:decorative xmlns:adec="http://schemas.microsoft.com/office/drawing/2017/decorative" val="1"/>
                  </a:ext>
                </a:extLst>
              </p:cNvPr>
              <p:cNvPicPr/>
              <p:nvPr/>
            </p:nvPicPr>
            <p:blipFill>
              <a:blip r:embed="rId15"/>
              <a:stretch>
                <a:fillRect/>
              </a:stretch>
            </p:blipFill>
            <p:spPr>
              <a:xfrm>
                <a:off x="7758030" y="3473715"/>
                <a:ext cx="1085040" cy="874681"/>
              </a:xfrm>
              <a:prstGeom prst="rect">
                <a:avLst/>
              </a:prstGeom>
            </p:spPr>
          </p:pic>
        </mc:Fallback>
      </mc:AlternateContent>
    </p:spTree>
    <p:extLst>
      <p:ext uri="{BB962C8B-B14F-4D97-AF65-F5344CB8AC3E}">
        <p14:creationId xmlns:p14="http://schemas.microsoft.com/office/powerpoint/2010/main" val="10985132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B8BEE5E-51DA-05CF-5026-0E8039D964BE}"/>
              </a:ext>
            </a:extLst>
          </p:cNvPr>
          <p:cNvSpPr>
            <a:spLocks noGrp="1"/>
          </p:cNvSpPr>
          <p:nvPr>
            <p:ph sz="quarter" idx="13"/>
          </p:nvPr>
        </p:nvSpPr>
        <p:spPr>
          <a:xfrm>
            <a:off x="381184" y="2729755"/>
            <a:ext cx="7796330" cy="2679608"/>
          </a:xfrm>
        </p:spPr>
        <p:txBody>
          <a:bodyPr/>
          <a:lstStyle/>
          <a:p>
            <a:r>
              <a:rPr lang="en-US"/>
              <a:t>Six treatments </a:t>
            </a:r>
          </a:p>
          <a:p>
            <a:r>
              <a:rPr lang="en-US"/>
              <a:t>Browsing increased percent cover of grass and forbs</a:t>
            </a:r>
          </a:p>
          <a:p>
            <a:r>
              <a:rPr lang="en-US"/>
              <a:t>Forb cover increased with burn</a:t>
            </a:r>
          </a:p>
          <a:p>
            <a:r>
              <a:rPr lang="en-US"/>
              <a:t>Trees &gt; 1 m tall declined with fire and fire + browse</a:t>
            </a:r>
          </a:p>
          <a:p>
            <a:r>
              <a:rPr lang="en-US"/>
              <a:t>Trees &lt;10 cm were not browsed</a:t>
            </a:r>
          </a:p>
          <a:p>
            <a:r>
              <a:rPr lang="en-US"/>
              <a:t>Oaks and hickories were less browsed than other trees</a:t>
            </a:r>
          </a:p>
          <a:p>
            <a:endParaRPr lang="en-US"/>
          </a:p>
        </p:txBody>
      </p:sp>
      <p:pic>
        <p:nvPicPr>
          <p:cNvPr id="7" name="Picture 6" descr="Screenshot of a title from a research project looking at grazing goats and burns in hardwood forests.">
            <a:extLst>
              <a:ext uri="{FF2B5EF4-FFF2-40B4-BE49-F238E27FC236}">
                <a16:creationId xmlns:a16="http://schemas.microsoft.com/office/drawing/2014/main" id="{D12F3782-265A-0CD2-0F91-2E429A590CF6}"/>
              </a:ext>
            </a:extLst>
          </p:cNvPr>
          <p:cNvPicPr>
            <a:picLocks noChangeAspect="1"/>
          </p:cNvPicPr>
          <p:nvPr/>
        </p:nvPicPr>
        <p:blipFill>
          <a:blip r:embed="rId3"/>
          <a:stretch>
            <a:fillRect/>
          </a:stretch>
        </p:blipFill>
        <p:spPr>
          <a:xfrm>
            <a:off x="0" y="1194954"/>
            <a:ext cx="9144000" cy="1446079"/>
          </a:xfrm>
          <a:prstGeom prst="rect">
            <a:avLst/>
          </a:prstGeom>
        </p:spPr>
      </p:pic>
    </p:spTree>
    <p:extLst>
      <p:ext uri="{BB962C8B-B14F-4D97-AF65-F5344CB8AC3E}">
        <p14:creationId xmlns:p14="http://schemas.microsoft.com/office/powerpoint/2010/main" val="36392794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oats grazing in hardwood forest with treated and untreated areas of the forest.">
            <a:extLst>
              <a:ext uri="{FF2B5EF4-FFF2-40B4-BE49-F238E27FC236}">
                <a16:creationId xmlns:a16="http://schemas.microsoft.com/office/drawing/2014/main" id="{64A8A148-A4BD-CD94-9C6C-C40EB005C192}"/>
              </a:ext>
            </a:extLst>
          </p:cNvPr>
          <p:cNvPicPr>
            <a:picLocks noGrp="1" noChangeAspect="1"/>
          </p:cNvPicPr>
          <p:nvPr>
            <p:ph sz="quarter" idx="10"/>
          </p:nvPr>
        </p:nvPicPr>
        <p:blipFill>
          <a:blip r:embed="rId3"/>
          <a:stretch>
            <a:fillRect/>
          </a:stretch>
        </p:blipFill>
        <p:spPr>
          <a:xfrm>
            <a:off x="609158" y="1298972"/>
            <a:ext cx="7925685" cy="4260056"/>
          </a:xfrm>
          <a:prstGeom prst="rect">
            <a:avLst/>
          </a:prstGeom>
          <a:noFill/>
        </p:spPr>
      </p:pic>
    </p:spTree>
    <p:extLst>
      <p:ext uri="{BB962C8B-B14F-4D97-AF65-F5344CB8AC3E}">
        <p14:creationId xmlns:p14="http://schemas.microsoft.com/office/powerpoint/2010/main" val="12038974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aph of results on a white background summarizing results of study&#10;&#10;&#10;">
            <a:extLst>
              <a:ext uri="{FF2B5EF4-FFF2-40B4-BE49-F238E27FC236}">
                <a16:creationId xmlns:a16="http://schemas.microsoft.com/office/drawing/2014/main" id="{FF45CBB6-12D8-769C-25F5-A25C40282DAE}"/>
              </a:ext>
            </a:extLst>
          </p:cNvPr>
          <p:cNvPicPr>
            <a:picLocks noGrp="1" noChangeAspect="1"/>
          </p:cNvPicPr>
          <p:nvPr>
            <p:ph sz="quarter" idx="10"/>
          </p:nvPr>
        </p:nvPicPr>
        <p:blipFill>
          <a:blip r:embed="rId3"/>
          <a:stretch>
            <a:fillRect/>
          </a:stretch>
        </p:blipFill>
        <p:spPr>
          <a:xfrm>
            <a:off x="1051293" y="1298972"/>
            <a:ext cx="7041414" cy="4260056"/>
          </a:xfrm>
          <a:prstGeom prst="rect">
            <a:avLst/>
          </a:prstGeom>
          <a:noFill/>
        </p:spPr>
      </p:pic>
    </p:spTree>
    <p:extLst>
      <p:ext uri="{BB962C8B-B14F-4D97-AF65-F5344CB8AC3E}">
        <p14:creationId xmlns:p14="http://schemas.microsoft.com/office/powerpoint/2010/main" val="27383745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F45CBB6-12D8-769C-25F5-A25C40282DAE}"/>
              </a:ext>
              <a:ext uri="{C183D7F6-B498-43B3-948B-1728B52AA6E4}">
                <adec:decorative xmlns:adec="http://schemas.microsoft.com/office/drawing/2017/decorative" val="1"/>
              </a:ext>
            </a:extLst>
          </p:cNvPr>
          <p:cNvPicPr>
            <a:picLocks noGrp="1" noChangeAspect="1"/>
          </p:cNvPicPr>
          <p:nvPr>
            <p:ph sz="quarter" idx="10"/>
          </p:nvPr>
        </p:nvPicPr>
        <p:blipFill>
          <a:blip r:embed="rId3"/>
          <a:stretch>
            <a:fillRect/>
          </a:stretch>
        </p:blipFill>
        <p:spPr>
          <a:xfrm>
            <a:off x="1051293" y="1298972"/>
            <a:ext cx="7041414" cy="4260056"/>
          </a:xfrm>
          <a:prstGeom prst="rect">
            <a:avLst/>
          </a:prstGeom>
          <a:noFill/>
        </p:spPr>
      </p:pic>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8A98473A-D6FD-67A0-3958-5DD48E1774DB}"/>
                  </a:ext>
                  <a:ext uri="{C183D7F6-B498-43B3-948B-1728B52AA6E4}">
                    <adec:decorative xmlns:adec="http://schemas.microsoft.com/office/drawing/2017/decorative" val="1"/>
                  </a:ext>
                </a:extLst>
              </p14:cNvPr>
              <p14:cNvContentPartPr/>
              <p14:nvPr/>
            </p14:nvContentPartPr>
            <p14:xfrm>
              <a:off x="3796334" y="2221199"/>
              <a:ext cx="1644840" cy="65610"/>
            </p14:xfrm>
          </p:contentPart>
        </mc:Choice>
        <mc:Fallback xmlns="">
          <p:pic>
            <p:nvPicPr>
              <p:cNvPr id="2" name="Ink 1">
                <a:extLst>
                  <a:ext uri="{FF2B5EF4-FFF2-40B4-BE49-F238E27FC236}">
                    <a16:creationId xmlns:a16="http://schemas.microsoft.com/office/drawing/2014/main" id="{8A98473A-D6FD-67A0-3958-5DD48E1774DB}"/>
                  </a:ext>
                  <a:ext uri="{C183D7F6-B498-43B3-948B-1728B52AA6E4}">
                    <adec:decorative xmlns:adec="http://schemas.microsoft.com/office/drawing/2017/decorative" val="1"/>
                  </a:ext>
                </a:extLst>
              </p:cNvPr>
              <p:cNvPicPr/>
              <p:nvPr/>
            </p:nvPicPr>
            <p:blipFill>
              <a:blip r:embed="rId5"/>
              <a:stretch>
                <a:fillRect/>
              </a:stretch>
            </p:blipFill>
            <p:spPr>
              <a:xfrm>
                <a:off x="3742334" y="2113642"/>
                <a:ext cx="1752480" cy="280366"/>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 name="Ink 2">
                <a:extLst>
                  <a:ext uri="{FF2B5EF4-FFF2-40B4-BE49-F238E27FC236}">
                    <a16:creationId xmlns:a16="http://schemas.microsoft.com/office/drawing/2014/main" id="{F34D97FB-75E8-A281-36B5-C08B20F4E38C}"/>
                  </a:ext>
                  <a:ext uri="{C183D7F6-B498-43B3-948B-1728B52AA6E4}">
                    <adec:decorative xmlns:adec="http://schemas.microsoft.com/office/drawing/2017/decorative" val="1"/>
                  </a:ext>
                </a:extLst>
              </p14:cNvPr>
              <p14:cNvContentPartPr/>
              <p14:nvPr/>
            </p14:nvContentPartPr>
            <p14:xfrm>
              <a:off x="3619484" y="1691189"/>
              <a:ext cx="968220" cy="35370"/>
            </p14:xfrm>
          </p:contentPart>
        </mc:Choice>
        <mc:Fallback xmlns="">
          <p:pic>
            <p:nvPicPr>
              <p:cNvPr id="3" name="Ink 2">
                <a:extLst>
                  <a:ext uri="{FF2B5EF4-FFF2-40B4-BE49-F238E27FC236}">
                    <a16:creationId xmlns:a16="http://schemas.microsoft.com/office/drawing/2014/main" id="{F34D97FB-75E8-A281-36B5-C08B20F4E38C}"/>
                  </a:ext>
                  <a:ext uri="{C183D7F6-B498-43B3-948B-1728B52AA6E4}">
                    <adec:decorative xmlns:adec="http://schemas.microsoft.com/office/drawing/2017/decorative" val="1"/>
                  </a:ext>
                </a:extLst>
              </p:cNvPr>
              <p:cNvPicPr/>
              <p:nvPr/>
            </p:nvPicPr>
            <p:blipFill>
              <a:blip r:embed="rId7"/>
              <a:stretch>
                <a:fillRect/>
              </a:stretch>
            </p:blipFill>
            <p:spPr>
              <a:xfrm>
                <a:off x="3565494" y="1584007"/>
                <a:ext cx="1075840" cy="249376"/>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4" name="Ink 3">
                <a:extLst>
                  <a:ext uri="{FF2B5EF4-FFF2-40B4-BE49-F238E27FC236}">
                    <a16:creationId xmlns:a16="http://schemas.microsoft.com/office/drawing/2014/main" id="{A9481C74-6C1C-3453-9650-66BF44563540}"/>
                  </a:ext>
                  <a:ext uri="{C183D7F6-B498-43B3-948B-1728B52AA6E4}">
                    <adec:decorative xmlns:adec="http://schemas.microsoft.com/office/drawing/2017/decorative" val="1"/>
                  </a:ext>
                </a:extLst>
              </p14:cNvPr>
              <p14:cNvContentPartPr/>
              <p14:nvPr/>
            </p14:nvContentPartPr>
            <p14:xfrm>
              <a:off x="3661874" y="3593069"/>
              <a:ext cx="791910" cy="15390"/>
            </p14:xfrm>
          </p:contentPart>
        </mc:Choice>
        <mc:Fallback xmlns="">
          <p:pic>
            <p:nvPicPr>
              <p:cNvPr id="4" name="Ink 3">
                <a:extLst>
                  <a:ext uri="{FF2B5EF4-FFF2-40B4-BE49-F238E27FC236}">
                    <a16:creationId xmlns:a16="http://schemas.microsoft.com/office/drawing/2014/main" id="{A9481C74-6C1C-3453-9650-66BF44563540}"/>
                  </a:ext>
                  <a:ext uri="{C183D7F6-B498-43B3-948B-1728B52AA6E4}">
                    <adec:decorative xmlns:adec="http://schemas.microsoft.com/office/drawing/2017/decorative" val="1"/>
                  </a:ext>
                </a:extLst>
              </p:cNvPr>
              <p:cNvPicPr/>
              <p:nvPr/>
            </p:nvPicPr>
            <p:blipFill>
              <a:blip r:embed="rId9"/>
              <a:stretch>
                <a:fillRect/>
              </a:stretch>
            </p:blipFill>
            <p:spPr>
              <a:xfrm>
                <a:off x="3607856" y="3485697"/>
                <a:ext cx="899587" cy="229776"/>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6" name="Ink 5">
                <a:extLst>
                  <a:ext uri="{FF2B5EF4-FFF2-40B4-BE49-F238E27FC236}">
                    <a16:creationId xmlns:a16="http://schemas.microsoft.com/office/drawing/2014/main" id="{EECE92DE-EF54-F4FB-924B-A6481FA8A2DA}"/>
                  </a:ext>
                  <a:ext uri="{C183D7F6-B498-43B3-948B-1728B52AA6E4}">
                    <adec:decorative xmlns:adec="http://schemas.microsoft.com/office/drawing/2017/decorative" val="1"/>
                  </a:ext>
                </a:extLst>
              </p14:cNvPr>
              <p14:cNvContentPartPr/>
              <p14:nvPr/>
            </p14:nvContentPartPr>
            <p14:xfrm>
              <a:off x="3789314" y="3945959"/>
              <a:ext cx="1726650" cy="15390"/>
            </p14:xfrm>
          </p:contentPart>
        </mc:Choice>
        <mc:Fallback xmlns="">
          <p:pic>
            <p:nvPicPr>
              <p:cNvPr id="6" name="Ink 5">
                <a:extLst>
                  <a:ext uri="{FF2B5EF4-FFF2-40B4-BE49-F238E27FC236}">
                    <a16:creationId xmlns:a16="http://schemas.microsoft.com/office/drawing/2014/main" id="{EECE92DE-EF54-F4FB-924B-A6481FA8A2DA}"/>
                  </a:ext>
                  <a:ext uri="{C183D7F6-B498-43B3-948B-1728B52AA6E4}">
                    <adec:decorative xmlns:adec="http://schemas.microsoft.com/office/drawing/2017/decorative" val="1"/>
                  </a:ext>
                </a:extLst>
              </p:cNvPr>
              <p:cNvPicPr/>
              <p:nvPr/>
            </p:nvPicPr>
            <p:blipFill>
              <a:blip r:embed="rId11"/>
              <a:stretch>
                <a:fillRect/>
              </a:stretch>
            </p:blipFill>
            <p:spPr>
              <a:xfrm>
                <a:off x="3735322" y="3838587"/>
                <a:ext cx="1834273" cy="229776"/>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7" name="Ink 6">
                <a:extLst>
                  <a:ext uri="{FF2B5EF4-FFF2-40B4-BE49-F238E27FC236}">
                    <a16:creationId xmlns:a16="http://schemas.microsoft.com/office/drawing/2014/main" id="{36093084-7514-D09D-865C-415DFD864116}"/>
                  </a:ext>
                  <a:ext uri="{C183D7F6-B498-43B3-948B-1728B52AA6E4}">
                    <adec:decorative xmlns:adec="http://schemas.microsoft.com/office/drawing/2017/decorative" val="1"/>
                  </a:ext>
                </a:extLst>
              </p14:cNvPr>
              <p14:cNvContentPartPr/>
              <p14:nvPr/>
            </p14:nvContentPartPr>
            <p14:xfrm>
              <a:off x="3803624" y="3782879"/>
              <a:ext cx="1830870" cy="65610"/>
            </p14:xfrm>
          </p:contentPart>
        </mc:Choice>
        <mc:Fallback xmlns="">
          <p:pic>
            <p:nvPicPr>
              <p:cNvPr id="7" name="Ink 6">
                <a:extLst>
                  <a:ext uri="{FF2B5EF4-FFF2-40B4-BE49-F238E27FC236}">
                    <a16:creationId xmlns:a16="http://schemas.microsoft.com/office/drawing/2014/main" id="{36093084-7514-D09D-865C-415DFD864116}"/>
                  </a:ext>
                  <a:ext uri="{C183D7F6-B498-43B3-948B-1728B52AA6E4}">
                    <adec:decorative xmlns:adec="http://schemas.microsoft.com/office/drawing/2017/decorative" val="1"/>
                  </a:ext>
                </a:extLst>
              </p:cNvPr>
              <p:cNvPicPr/>
              <p:nvPr/>
            </p:nvPicPr>
            <p:blipFill>
              <a:blip r:embed="rId13"/>
              <a:stretch>
                <a:fillRect/>
              </a:stretch>
            </p:blipFill>
            <p:spPr>
              <a:xfrm>
                <a:off x="3749627" y="3675322"/>
                <a:ext cx="1938505" cy="280366"/>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8" name="Ink 7">
                <a:extLst>
                  <a:ext uri="{FF2B5EF4-FFF2-40B4-BE49-F238E27FC236}">
                    <a16:creationId xmlns:a16="http://schemas.microsoft.com/office/drawing/2014/main" id="{98551993-AFAA-8947-FC6F-2CAB509A6E56}"/>
                  </a:ext>
                  <a:ext uri="{C183D7F6-B498-43B3-948B-1728B52AA6E4}">
                    <adec:decorative xmlns:adec="http://schemas.microsoft.com/office/drawing/2017/decorative" val="1"/>
                  </a:ext>
                </a:extLst>
              </p14:cNvPr>
              <p14:cNvContentPartPr/>
              <p14:nvPr/>
            </p14:nvContentPartPr>
            <p14:xfrm>
              <a:off x="3626504" y="4320989"/>
              <a:ext cx="1303560" cy="21870"/>
            </p14:xfrm>
          </p:contentPart>
        </mc:Choice>
        <mc:Fallback xmlns="">
          <p:pic>
            <p:nvPicPr>
              <p:cNvPr id="8" name="Ink 7">
                <a:extLst>
                  <a:ext uri="{FF2B5EF4-FFF2-40B4-BE49-F238E27FC236}">
                    <a16:creationId xmlns:a16="http://schemas.microsoft.com/office/drawing/2014/main" id="{98551993-AFAA-8947-FC6F-2CAB509A6E56}"/>
                  </a:ext>
                  <a:ext uri="{C183D7F6-B498-43B3-948B-1728B52AA6E4}">
                    <adec:decorative xmlns:adec="http://schemas.microsoft.com/office/drawing/2017/decorative" val="1"/>
                  </a:ext>
                </a:extLst>
              </p:cNvPr>
              <p:cNvPicPr/>
              <p:nvPr/>
            </p:nvPicPr>
            <p:blipFill>
              <a:blip r:embed="rId15"/>
              <a:stretch>
                <a:fillRect/>
              </a:stretch>
            </p:blipFill>
            <p:spPr>
              <a:xfrm>
                <a:off x="3572504" y="4211639"/>
                <a:ext cx="1411200" cy="240206"/>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9" name="Ink 8">
                <a:extLst>
                  <a:ext uri="{FF2B5EF4-FFF2-40B4-BE49-F238E27FC236}">
                    <a16:creationId xmlns:a16="http://schemas.microsoft.com/office/drawing/2014/main" id="{6DD96D0E-D6B2-B4F7-5B1B-A4E2D78F4632}"/>
                  </a:ext>
                  <a:ext uri="{C183D7F6-B498-43B3-948B-1728B52AA6E4}">
                    <adec:decorative xmlns:adec="http://schemas.microsoft.com/office/drawing/2017/decorative" val="1"/>
                  </a:ext>
                </a:extLst>
              </p14:cNvPr>
              <p14:cNvContentPartPr/>
              <p14:nvPr/>
            </p14:nvContentPartPr>
            <p14:xfrm>
              <a:off x="3803624" y="4483529"/>
              <a:ext cx="1557090" cy="7830"/>
            </p14:xfrm>
          </p:contentPart>
        </mc:Choice>
        <mc:Fallback xmlns="">
          <p:pic>
            <p:nvPicPr>
              <p:cNvPr id="9" name="Ink 8">
                <a:extLst>
                  <a:ext uri="{FF2B5EF4-FFF2-40B4-BE49-F238E27FC236}">
                    <a16:creationId xmlns:a16="http://schemas.microsoft.com/office/drawing/2014/main" id="{6DD96D0E-D6B2-B4F7-5B1B-A4E2D78F4632}"/>
                  </a:ext>
                  <a:ext uri="{C183D7F6-B498-43B3-948B-1728B52AA6E4}">
                    <adec:decorative xmlns:adec="http://schemas.microsoft.com/office/drawing/2017/decorative" val="1"/>
                  </a:ext>
                </a:extLst>
              </p:cNvPr>
              <p:cNvPicPr/>
              <p:nvPr/>
            </p:nvPicPr>
            <p:blipFill>
              <a:blip r:embed="rId17"/>
              <a:stretch>
                <a:fillRect/>
              </a:stretch>
            </p:blipFill>
            <p:spPr>
              <a:xfrm>
                <a:off x="3749633" y="4381399"/>
                <a:ext cx="1664711" cy="21175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0" name="Ink 9">
                <a:extLst>
                  <a:ext uri="{FF2B5EF4-FFF2-40B4-BE49-F238E27FC236}">
                    <a16:creationId xmlns:a16="http://schemas.microsoft.com/office/drawing/2014/main" id="{17705EDC-A464-3493-DFD7-CC8F810D3F66}"/>
                  </a:ext>
                  <a:ext uri="{C183D7F6-B498-43B3-948B-1728B52AA6E4}">
                    <adec:decorative xmlns:adec="http://schemas.microsoft.com/office/drawing/2017/decorative" val="1"/>
                  </a:ext>
                </a:extLst>
              </p14:cNvPr>
              <p14:cNvContentPartPr/>
              <p14:nvPr/>
            </p14:nvContentPartPr>
            <p14:xfrm>
              <a:off x="3633794" y="2574899"/>
              <a:ext cx="287820" cy="7020"/>
            </p14:xfrm>
          </p:contentPart>
        </mc:Choice>
        <mc:Fallback xmlns="">
          <p:pic>
            <p:nvPicPr>
              <p:cNvPr id="10" name="Ink 9">
                <a:extLst>
                  <a:ext uri="{FF2B5EF4-FFF2-40B4-BE49-F238E27FC236}">
                    <a16:creationId xmlns:a16="http://schemas.microsoft.com/office/drawing/2014/main" id="{17705EDC-A464-3493-DFD7-CC8F810D3F66}"/>
                  </a:ext>
                  <a:ext uri="{C183D7F6-B498-43B3-948B-1728B52AA6E4}">
                    <adec:decorative xmlns:adec="http://schemas.microsoft.com/office/drawing/2017/decorative" val="1"/>
                  </a:ext>
                </a:extLst>
              </p:cNvPr>
              <p:cNvPicPr/>
              <p:nvPr/>
            </p:nvPicPr>
            <p:blipFill>
              <a:blip r:embed="rId19"/>
              <a:stretch>
                <a:fillRect/>
              </a:stretch>
            </p:blipFill>
            <p:spPr>
              <a:xfrm>
                <a:off x="3579828" y="2469599"/>
                <a:ext cx="395393" cy="217269"/>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1" name="Ink 10">
                <a:extLst>
                  <a:ext uri="{FF2B5EF4-FFF2-40B4-BE49-F238E27FC236}">
                    <a16:creationId xmlns:a16="http://schemas.microsoft.com/office/drawing/2014/main" id="{31BB27C8-5317-CEB7-DE38-28E2716290D0}"/>
                  </a:ext>
                  <a:ext uri="{C183D7F6-B498-43B3-948B-1728B52AA6E4}">
                    <adec:decorative xmlns:adec="http://schemas.microsoft.com/office/drawing/2017/decorative" val="1"/>
                  </a:ext>
                </a:extLst>
              </p14:cNvPr>
              <p14:cNvContentPartPr/>
              <p14:nvPr/>
            </p14:nvContentPartPr>
            <p14:xfrm>
              <a:off x="3775274" y="2743649"/>
              <a:ext cx="1554120" cy="8370"/>
            </p14:xfrm>
          </p:contentPart>
        </mc:Choice>
        <mc:Fallback xmlns="">
          <p:pic>
            <p:nvPicPr>
              <p:cNvPr id="11" name="Ink 10">
                <a:extLst>
                  <a:ext uri="{FF2B5EF4-FFF2-40B4-BE49-F238E27FC236}">
                    <a16:creationId xmlns:a16="http://schemas.microsoft.com/office/drawing/2014/main" id="{31BB27C8-5317-CEB7-DE38-28E2716290D0}"/>
                  </a:ext>
                  <a:ext uri="{C183D7F6-B498-43B3-948B-1728B52AA6E4}">
                    <adec:decorative xmlns:adec="http://schemas.microsoft.com/office/drawing/2017/decorative" val="1"/>
                  </a:ext>
                </a:extLst>
              </p:cNvPr>
              <p:cNvPicPr/>
              <p:nvPr/>
            </p:nvPicPr>
            <p:blipFill>
              <a:blip r:embed="rId21"/>
              <a:stretch>
                <a:fillRect/>
              </a:stretch>
            </p:blipFill>
            <p:spPr>
              <a:xfrm>
                <a:off x="3721274" y="2639024"/>
                <a:ext cx="1661760" cy="217271"/>
              </a:xfrm>
              <a:prstGeom prst="rect">
                <a:avLst/>
              </a:prstGeom>
            </p:spPr>
          </p:pic>
        </mc:Fallback>
      </mc:AlternateContent>
    </p:spTree>
    <p:extLst>
      <p:ext uri="{BB962C8B-B14F-4D97-AF65-F5344CB8AC3E}">
        <p14:creationId xmlns:p14="http://schemas.microsoft.com/office/powerpoint/2010/main" val="35695118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aphic displaying PFLA indicators of microbial biomass.">
            <a:extLst>
              <a:ext uri="{FF2B5EF4-FFF2-40B4-BE49-F238E27FC236}">
                <a16:creationId xmlns:a16="http://schemas.microsoft.com/office/drawing/2014/main" id="{7A51447D-AB88-C997-55C6-18D6D90CB8C1}"/>
              </a:ext>
            </a:extLst>
          </p:cNvPr>
          <p:cNvPicPr>
            <a:picLocks noGrp="1" noChangeAspect="1"/>
          </p:cNvPicPr>
          <p:nvPr>
            <p:ph sz="quarter" idx="10"/>
          </p:nvPr>
        </p:nvPicPr>
        <p:blipFill>
          <a:blip r:embed="rId3"/>
          <a:stretch>
            <a:fillRect/>
          </a:stretch>
        </p:blipFill>
        <p:spPr>
          <a:xfrm>
            <a:off x="1404673" y="1298972"/>
            <a:ext cx="6334655" cy="4260056"/>
          </a:xfrm>
          <a:prstGeom prst="rect">
            <a:avLst/>
          </a:prstGeom>
          <a:noFill/>
        </p:spPr>
      </p:pic>
    </p:spTree>
    <p:extLst>
      <p:ext uri="{BB962C8B-B14F-4D97-AF65-F5344CB8AC3E}">
        <p14:creationId xmlns:p14="http://schemas.microsoft.com/office/powerpoint/2010/main" val="23512316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A51447D-AB88-C997-55C6-18D6D90CB8C1}"/>
              </a:ext>
              <a:ext uri="{C183D7F6-B498-43B3-948B-1728B52AA6E4}">
                <adec:decorative xmlns:adec="http://schemas.microsoft.com/office/drawing/2017/decorative" val="1"/>
              </a:ext>
            </a:extLst>
          </p:cNvPr>
          <p:cNvPicPr>
            <a:picLocks noGrp="1" noChangeAspect="1"/>
          </p:cNvPicPr>
          <p:nvPr>
            <p:ph sz="quarter" idx="10"/>
          </p:nvPr>
        </p:nvPicPr>
        <p:blipFill>
          <a:blip r:embed="rId3"/>
          <a:stretch>
            <a:fillRect/>
          </a:stretch>
        </p:blipFill>
        <p:spPr>
          <a:xfrm>
            <a:off x="1404673" y="1298972"/>
            <a:ext cx="6334655" cy="4260056"/>
          </a:xfrm>
          <a:prstGeom prst="rect">
            <a:avLst/>
          </a:prstGeom>
          <a:noFill/>
        </p:spPr>
      </p:pic>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7EB4B4DC-BF7B-044F-39D4-725E0E0C233C}"/>
                  </a:ext>
                  <a:ext uri="{C183D7F6-B498-43B3-948B-1728B52AA6E4}">
                    <adec:decorative xmlns:adec="http://schemas.microsoft.com/office/drawing/2017/decorative" val="1"/>
                  </a:ext>
                </a:extLst>
              </p14:cNvPr>
              <p14:cNvContentPartPr/>
              <p14:nvPr/>
            </p14:nvContentPartPr>
            <p14:xfrm>
              <a:off x="1788344" y="4468949"/>
              <a:ext cx="5906520" cy="79380"/>
            </p14:xfrm>
          </p:contentPart>
        </mc:Choice>
        <mc:Fallback xmlns="">
          <p:pic>
            <p:nvPicPr>
              <p:cNvPr id="2" name="Ink 1">
                <a:extLst>
                  <a:ext uri="{FF2B5EF4-FFF2-40B4-BE49-F238E27FC236}">
                    <a16:creationId xmlns:a16="http://schemas.microsoft.com/office/drawing/2014/main" id="{7EB4B4DC-BF7B-044F-39D4-725E0E0C233C}"/>
                  </a:ext>
                  <a:ext uri="{C183D7F6-B498-43B3-948B-1728B52AA6E4}">
                    <adec:decorative xmlns:adec="http://schemas.microsoft.com/office/drawing/2017/decorative" val="1"/>
                  </a:ext>
                </a:extLst>
              </p:cNvPr>
              <p:cNvPicPr/>
              <p:nvPr/>
            </p:nvPicPr>
            <p:blipFill>
              <a:blip r:embed="rId5"/>
              <a:stretch>
                <a:fillRect/>
              </a:stretch>
            </p:blipFill>
            <p:spPr>
              <a:xfrm>
                <a:off x="1734344" y="4361193"/>
                <a:ext cx="6014160" cy="294532"/>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 name="Ink 2">
                <a:extLst>
                  <a:ext uri="{FF2B5EF4-FFF2-40B4-BE49-F238E27FC236}">
                    <a16:creationId xmlns:a16="http://schemas.microsoft.com/office/drawing/2014/main" id="{F1C5D5C8-BA8F-B8E4-EAB4-972B2FAE6780}"/>
                  </a:ext>
                  <a:ext uri="{C183D7F6-B498-43B3-948B-1728B52AA6E4}">
                    <adec:decorative xmlns:adec="http://schemas.microsoft.com/office/drawing/2017/decorative" val="1"/>
                  </a:ext>
                </a:extLst>
              </p14:cNvPr>
              <p14:cNvContentPartPr/>
              <p14:nvPr/>
            </p14:nvContentPartPr>
            <p14:xfrm>
              <a:off x="1809944" y="4625549"/>
              <a:ext cx="1595700" cy="7560"/>
            </p14:xfrm>
          </p:contentPart>
        </mc:Choice>
        <mc:Fallback xmlns="">
          <p:pic>
            <p:nvPicPr>
              <p:cNvPr id="3" name="Ink 2">
                <a:extLst>
                  <a:ext uri="{FF2B5EF4-FFF2-40B4-BE49-F238E27FC236}">
                    <a16:creationId xmlns:a16="http://schemas.microsoft.com/office/drawing/2014/main" id="{F1C5D5C8-BA8F-B8E4-EAB4-972B2FAE6780}"/>
                  </a:ext>
                  <a:ext uri="{C183D7F6-B498-43B3-948B-1728B52AA6E4}">
                    <adec:decorative xmlns:adec="http://schemas.microsoft.com/office/drawing/2017/decorative" val="1"/>
                  </a:ext>
                </a:extLst>
              </p:cNvPr>
              <p:cNvPicPr/>
              <p:nvPr/>
            </p:nvPicPr>
            <p:blipFill>
              <a:blip r:embed="rId7"/>
              <a:stretch>
                <a:fillRect/>
              </a:stretch>
            </p:blipFill>
            <p:spPr>
              <a:xfrm>
                <a:off x="1755950" y="4517549"/>
                <a:ext cx="1703328" cy="2232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4" name="Ink 3">
                <a:extLst>
                  <a:ext uri="{FF2B5EF4-FFF2-40B4-BE49-F238E27FC236}">
                    <a16:creationId xmlns:a16="http://schemas.microsoft.com/office/drawing/2014/main" id="{0C2D2422-871E-F54A-17A9-41DC7EC13C5C}"/>
                  </a:ext>
                  <a:ext uri="{C183D7F6-B498-43B3-948B-1728B52AA6E4}">
                    <adec:decorative xmlns:adec="http://schemas.microsoft.com/office/drawing/2017/decorative" val="1"/>
                  </a:ext>
                </a:extLst>
              </p14:cNvPr>
              <p14:cNvContentPartPr/>
              <p14:nvPr/>
            </p14:nvContentPartPr>
            <p14:xfrm>
              <a:off x="2658284" y="5387219"/>
              <a:ext cx="4510620" cy="65610"/>
            </p14:xfrm>
          </p:contentPart>
        </mc:Choice>
        <mc:Fallback xmlns="">
          <p:pic>
            <p:nvPicPr>
              <p:cNvPr id="4" name="Ink 3">
                <a:extLst>
                  <a:ext uri="{FF2B5EF4-FFF2-40B4-BE49-F238E27FC236}">
                    <a16:creationId xmlns:a16="http://schemas.microsoft.com/office/drawing/2014/main" id="{0C2D2422-871E-F54A-17A9-41DC7EC13C5C}"/>
                  </a:ext>
                  <a:ext uri="{C183D7F6-B498-43B3-948B-1728B52AA6E4}">
                    <adec:decorative xmlns:adec="http://schemas.microsoft.com/office/drawing/2017/decorative" val="1"/>
                  </a:ext>
                </a:extLst>
              </p:cNvPr>
              <p:cNvPicPr/>
              <p:nvPr/>
            </p:nvPicPr>
            <p:blipFill>
              <a:blip r:embed="rId9"/>
              <a:stretch>
                <a:fillRect/>
              </a:stretch>
            </p:blipFill>
            <p:spPr>
              <a:xfrm>
                <a:off x="2604286" y="5279662"/>
                <a:ext cx="4618256" cy="280366"/>
              </a:xfrm>
              <a:prstGeom prst="rect">
                <a:avLst/>
              </a:prstGeom>
            </p:spPr>
          </p:pic>
        </mc:Fallback>
      </mc:AlternateContent>
    </p:spTree>
    <p:extLst>
      <p:ext uri="{BB962C8B-B14F-4D97-AF65-F5344CB8AC3E}">
        <p14:creationId xmlns:p14="http://schemas.microsoft.com/office/powerpoint/2010/main" val="15243981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Diagram displaying management variables for forest grazing and the results from implementing those variables.">
            <a:extLst>
              <a:ext uri="{FF2B5EF4-FFF2-40B4-BE49-F238E27FC236}">
                <a16:creationId xmlns:a16="http://schemas.microsoft.com/office/drawing/2014/main" id="{55F74638-7623-8569-4C3D-66D50CE91923}"/>
              </a:ext>
            </a:extLst>
          </p:cNvPr>
          <p:cNvPicPr>
            <a:picLocks noGrp="1" noChangeAspect="1"/>
          </p:cNvPicPr>
          <p:nvPr>
            <p:ph sz="quarter" idx="10"/>
          </p:nvPr>
        </p:nvPicPr>
        <p:blipFill>
          <a:blip r:embed="rId3"/>
          <a:stretch>
            <a:fillRect/>
          </a:stretch>
        </p:blipFill>
        <p:spPr>
          <a:xfrm>
            <a:off x="111208" y="1298972"/>
            <a:ext cx="8921584" cy="4260056"/>
          </a:xfrm>
          <a:prstGeom prst="rect">
            <a:avLst/>
          </a:prstGeom>
          <a:noFill/>
        </p:spPr>
      </p:pic>
    </p:spTree>
    <p:extLst>
      <p:ext uri="{BB962C8B-B14F-4D97-AF65-F5344CB8AC3E}">
        <p14:creationId xmlns:p14="http://schemas.microsoft.com/office/powerpoint/2010/main" val="39069744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Screenshot of the EDIT (Ecosystem Dynamics Interpretive Tool) homepage.&#10;">
            <a:extLst>
              <a:ext uri="{FF2B5EF4-FFF2-40B4-BE49-F238E27FC236}">
                <a16:creationId xmlns:a16="http://schemas.microsoft.com/office/drawing/2014/main" id="{56B256E9-CCBF-F004-F847-34688C14D650}"/>
              </a:ext>
            </a:extLst>
          </p:cNvPr>
          <p:cNvPicPr>
            <a:picLocks noGrp="1" noChangeAspect="1"/>
          </p:cNvPicPr>
          <p:nvPr>
            <p:ph sz="quarter" idx="10"/>
          </p:nvPr>
        </p:nvPicPr>
        <p:blipFill>
          <a:blip r:embed="rId2"/>
          <a:srcRect t="14122"/>
          <a:stretch/>
        </p:blipFill>
        <p:spPr>
          <a:xfrm>
            <a:off x="15" y="857257"/>
            <a:ext cx="9143985" cy="5143493"/>
          </a:xfrm>
          <a:prstGeom prst="rect">
            <a:avLst/>
          </a:prstGeom>
          <a:noFill/>
        </p:spPr>
      </p:pic>
    </p:spTree>
    <p:extLst>
      <p:ext uri="{BB962C8B-B14F-4D97-AF65-F5344CB8AC3E}">
        <p14:creationId xmlns:p14="http://schemas.microsoft.com/office/powerpoint/2010/main" val="32220189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Screenshot of EDIT report option screen">
            <a:extLst>
              <a:ext uri="{FF2B5EF4-FFF2-40B4-BE49-F238E27FC236}">
                <a16:creationId xmlns:a16="http://schemas.microsoft.com/office/drawing/2014/main" id="{688B5B1B-142B-34A3-0C4B-675965997770}"/>
              </a:ext>
            </a:extLst>
          </p:cNvPr>
          <p:cNvPicPr>
            <a:picLocks noGrp="1" noChangeAspect="1"/>
          </p:cNvPicPr>
          <p:nvPr>
            <p:ph sz="quarter" idx="13"/>
          </p:nvPr>
        </p:nvPicPr>
        <p:blipFill>
          <a:blip r:embed="rId2"/>
          <a:stretch>
            <a:fillRect/>
          </a:stretch>
        </p:blipFill>
        <p:spPr>
          <a:xfrm>
            <a:off x="76200" y="1245870"/>
            <a:ext cx="4746409" cy="3749041"/>
          </a:xfrm>
          <a:ln w="38100">
            <a:solidFill>
              <a:schemeClr val="tx1"/>
            </a:solidFill>
          </a:ln>
        </p:spPr>
      </p:pic>
      <p:pic>
        <p:nvPicPr>
          <p:cNvPr id="6" name="Picture 5" descr="Image of EDIT report option screen.">
            <a:extLst>
              <a:ext uri="{FF2B5EF4-FFF2-40B4-BE49-F238E27FC236}">
                <a16:creationId xmlns:a16="http://schemas.microsoft.com/office/drawing/2014/main" id="{BB066D29-86DC-DD39-E6A8-7511DA52F817}"/>
              </a:ext>
            </a:extLst>
          </p:cNvPr>
          <p:cNvPicPr>
            <a:picLocks noChangeAspect="1"/>
          </p:cNvPicPr>
          <p:nvPr/>
        </p:nvPicPr>
        <p:blipFill>
          <a:blip r:embed="rId3"/>
          <a:stretch>
            <a:fillRect/>
          </a:stretch>
        </p:blipFill>
        <p:spPr>
          <a:xfrm>
            <a:off x="3917764" y="2317324"/>
            <a:ext cx="5279576" cy="3683426"/>
          </a:xfrm>
          <a:prstGeom prst="rect">
            <a:avLst/>
          </a:prstGeom>
          <a:ln w="38100">
            <a:solidFill>
              <a:schemeClr val="tx1"/>
            </a:solidFill>
          </a:ln>
        </p:spPr>
      </p:pic>
    </p:spTree>
    <p:extLst>
      <p:ext uri="{BB962C8B-B14F-4D97-AF65-F5344CB8AC3E}">
        <p14:creationId xmlns:p14="http://schemas.microsoft.com/office/powerpoint/2010/main" val="10103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C0394AF-0DD0-B7BA-C8A0-CD8863304958}"/>
              </a:ext>
            </a:extLst>
          </p:cNvPr>
          <p:cNvSpPr>
            <a:spLocks noGrp="1"/>
          </p:cNvSpPr>
          <p:nvPr>
            <p:ph type="title"/>
          </p:nvPr>
        </p:nvSpPr>
        <p:spPr/>
        <p:txBody>
          <a:bodyPr anchor="ctr">
            <a:normAutofit/>
          </a:bodyPr>
          <a:lstStyle/>
          <a:p>
            <a:pPr>
              <a:lnSpc>
                <a:spcPct val="90000"/>
              </a:lnSpc>
            </a:pPr>
            <a:r>
              <a:rPr lang="en-US" sz="2550"/>
              <a:t>Forest Soil Health</a:t>
            </a:r>
            <a:endParaRPr lang="en-US" sz="2550" i="1"/>
          </a:p>
        </p:txBody>
      </p:sp>
      <p:sp>
        <p:nvSpPr>
          <p:cNvPr id="8" name="Content Placeholder 7">
            <a:extLst>
              <a:ext uri="{FF2B5EF4-FFF2-40B4-BE49-F238E27FC236}">
                <a16:creationId xmlns:a16="http://schemas.microsoft.com/office/drawing/2014/main" id="{C2AB5ABB-4787-EDAF-4B63-1976CE5ABD4E}"/>
              </a:ext>
            </a:extLst>
          </p:cNvPr>
          <p:cNvSpPr>
            <a:spLocks noGrp="1"/>
          </p:cNvSpPr>
          <p:nvPr>
            <p:ph sz="quarter" idx="10"/>
          </p:nvPr>
        </p:nvSpPr>
        <p:spPr/>
        <p:txBody>
          <a:bodyPr lIns="68580" tIns="34290" rIns="68580" bIns="34290" anchor="t">
            <a:normAutofit/>
          </a:bodyPr>
          <a:lstStyle/>
          <a:p>
            <a:pPr marL="170974" indent="-170974"/>
            <a:r>
              <a:rPr lang="en-US" b="1"/>
              <a:t>Maximize Soil Cover</a:t>
            </a:r>
            <a:endParaRPr lang="en-US"/>
          </a:p>
          <a:p>
            <a:pPr marL="170974" indent="-170974"/>
            <a:r>
              <a:rPr lang="en-US" b="1"/>
              <a:t>Minimize Disturbance</a:t>
            </a:r>
          </a:p>
          <a:p>
            <a:pPr marL="170974" indent="-170974"/>
            <a:r>
              <a:rPr lang="en-US" b="1"/>
              <a:t>Maximize Continuous Living Roots</a:t>
            </a:r>
          </a:p>
          <a:p>
            <a:pPr marL="170974" indent="-170974"/>
            <a:r>
              <a:rPr lang="en-US" b="1"/>
              <a:t>Maximize Biodiversity</a:t>
            </a:r>
          </a:p>
        </p:txBody>
      </p:sp>
    </p:spTree>
    <p:extLst>
      <p:ext uri="{BB962C8B-B14F-4D97-AF65-F5344CB8AC3E}">
        <p14:creationId xmlns:p14="http://schemas.microsoft.com/office/powerpoint/2010/main" val="39559707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hardwood forest with trees and understory&#10;&#10;">
            <a:extLst>
              <a:ext uri="{FF2B5EF4-FFF2-40B4-BE49-F238E27FC236}">
                <a16:creationId xmlns:a16="http://schemas.microsoft.com/office/drawing/2014/main" id="{99411550-4477-07F8-E54B-B6884F6E58A8}"/>
              </a:ext>
            </a:extLst>
          </p:cNvPr>
          <p:cNvPicPr>
            <a:picLocks noChangeAspect="1"/>
          </p:cNvPicPr>
          <p:nvPr/>
        </p:nvPicPr>
        <p:blipFill>
          <a:blip r:embed="rId2"/>
          <a:stretch>
            <a:fillRect/>
          </a:stretch>
        </p:blipFill>
        <p:spPr>
          <a:xfrm>
            <a:off x="528205" y="1333500"/>
            <a:ext cx="3507278" cy="2094587"/>
          </a:xfrm>
          <a:prstGeom prst="rect">
            <a:avLst/>
          </a:prstGeom>
          <a:ln w="38100">
            <a:solidFill>
              <a:schemeClr val="tx1"/>
            </a:solidFill>
          </a:ln>
        </p:spPr>
      </p:pic>
      <p:pic>
        <p:nvPicPr>
          <p:cNvPr id="4" name="Content Placeholder 6" descr="An image of a hardwood forest and understory.">
            <a:extLst>
              <a:ext uri="{FF2B5EF4-FFF2-40B4-BE49-F238E27FC236}">
                <a16:creationId xmlns:a16="http://schemas.microsoft.com/office/drawing/2014/main" id="{F0BAB4D5-EE6E-53A7-A6E1-0E72EEA24DCD}"/>
              </a:ext>
            </a:extLst>
          </p:cNvPr>
          <p:cNvPicPr>
            <a:picLocks noGrp="1" noChangeAspect="1"/>
          </p:cNvPicPr>
          <p:nvPr>
            <p:ph sz="quarter" idx="10"/>
          </p:nvPr>
        </p:nvPicPr>
        <p:blipFill>
          <a:blip r:embed="rId3"/>
          <a:stretch>
            <a:fillRect/>
          </a:stretch>
        </p:blipFill>
        <p:spPr>
          <a:xfrm>
            <a:off x="4757951" y="3429914"/>
            <a:ext cx="3468186" cy="2094587"/>
          </a:xfrm>
          <a:ln w="38100">
            <a:solidFill>
              <a:schemeClr val="tx1"/>
            </a:solidFill>
          </a:ln>
        </p:spPr>
      </p:pic>
      <p:pic>
        <p:nvPicPr>
          <p:cNvPr id="6" name="Picture 5" descr="Image of a hardwood forest in the fall or early spring with dry leaves on the ground.&#10;">
            <a:extLst>
              <a:ext uri="{FF2B5EF4-FFF2-40B4-BE49-F238E27FC236}">
                <a16:creationId xmlns:a16="http://schemas.microsoft.com/office/drawing/2014/main" id="{5EB13840-2397-2F31-F820-2C6370CAB360}"/>
              </a:ext>
            </a:extLst>
          </p:cNvPr>
          <p:cNvPicPr>
            <a:picLocks noChangeAspect="1"/>
          </p:cNvPicPr>
          <p:nvPr/>
        </p:nvPicPr>
        <p:blipFill>
          <a:blip r:embed="rId4"/>
          <a:stretch>
            <a:fillRect/>
          </a:stretch>
        </p:blipFill>
        <p:spPr>
          <a:xfrm>
            <a:off x="5490556" y="1324842"/>
            <a:ext cx="2623012" cy="1973753"/>
          </a:xfrm>
          <a:prstGeom prst="rect">
            <a:avLst/>
          </a:prstGeom>
          <a:ln w="38100">
            <a:solidFill>
              <a:schemeClr val="tx1"/>
            </a:solidFill>
          </a:ln>
        </p:spPr>
      </p:pic>
      <p:pic>
        <p:nvPicPr>
          <p:cNvPr id="9" name="Picture 8" descr="A hardwood forest with leavest changing colors to red and yellow">
            <a:extLst>
              <a:ext uri="{FF2B5EF4-FFF2-40B4-BE49-F238E27FC236}">
                <a16:creationId xmlns:a16="http://schemas.microsoft.com/office/drawing/2014/main" id="{5DAECF59-337A-89E3-377C-8F25F6882DCF}"/>
              </a:ext>
            </a:extLst>
          </p:cNvPr>
          <p:cNvPicPr>
            <a:picLocks noChangeAspect="1"/>
          </p:cNvPicPr>
          <p:nvPr/>
        </p:nvPicPr>
        <p:blipFill>
          <a:blip r:embed="rId5"/>
          <a:stretch>
            <a:fillRect/>
          </a:stretch>
        </p:blipFill>
        <p:spPr>
          <a:xfrm>
            <a:off x="1155916" y="3546418"/>
            <a:ext cx="2053401" cy="1874174"/>
          </a:xfrm>
          <a:prstGeom prst="rect">
            <a:avLst/>
          </a:prstGeom>
          <a:ln w="38100">
            <a:solidFill>
              <a:schemeClr val="tx1"/>
            </a:solidFill>
          </a:ln>
        </p:spPr>
      </p:pic>
    </p:spTree>
    <p:extLst>
      <p:ext uri="{BB962C8B-B14F-4D97-AF65-F5344CB8AC3E}">
        <p14:creationId xmlns:p14="http://schemas.microsoft.com/office/powerpoint/2010/main" val="9025602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11BAC-62E0-8B4B-07DA-61F3DB3EFDBF}"/>
              </a:ext>
            </a:extLst>
          </p:cNvPr>
          <p:cNvSpPr>
            <a:spLocks noGrp="1"/>
          </p:cNvSpPr>
          <p:nvPr>
            <p:ph type="title"/>
          </p:nvPr>
        </p:nvSpPr>
        <p:spPr/>
        <p:txBody>
          <a:bodyPr/>
          <a:lstStyle/>
          <a:p>
            <a:endParaRPr lang="en-US"/>
          </a:p>
        </p:txBody>
      </p:sp>
      <p:pic>
        <p:nvPicPr>
          <p:cNvPr id="6" name="Content Placeholder 4" descr="EDIT tool species list for forest understory grasses">
            <a:extLst>
              <a:ext uri="{FF2B5EF4-FFF2-40B4-BE49-F238E27FC236}">
                <a16:creationId xmlns:a16="http://schemas.microsoft.com/office/drawing/2014/main" id="{5AF125B8-BEEC-BE2A-0465-D861A63CD9B8}"/>
              </a:ext>
            </a:extLst>
          </p:cNvPr>
          <p:cNvPicPr>
            <a:picLocks noGrp="1" noChangeAspect="1"/>
          </p:cNvPicPr>
          <p:nvPr>
            <p:ph sz="quarter" idx="10"/>
          </p:nvPr>
        </p:nvPicPr>
        <p:blipFill>
          <a:blip r:embed="rId3"/>
          <a:stretch>
            <a:fillRect/>
          </a:stretch>
        </p:blipFill>
        <p:spPr>
          <a:xfrm>
            <a:off x="0" y="857250"/>
            <a:ext cx="5308600" cy="5143500"/>
          </a:xfrm>
          <a:prstGeom prst="rect">
            <a:avLst/>
          </a:prstGeom>
          <a:noFill/>
          <a:ln w="57150">
            <a:solidFill>
              <a:schemeClr val="tx1"/>
            </a:solidFill>
          </a:ln>
        </p:spPr>
      </p:pic>
      <p:pic>
        <p:nvPicPr>
          <p:cNvPr id="5" name="Picture 4" descr="EDIT tool report of forest understory grass species">
            <a:extLst>
              <a:ext uri="{FF2B5EF4-FFF2-40B4-BE49-F238E27FC236}">
                <a16:creationId xmlns:a16="http://schemas.microsoft.com/office/drawing/2014/main" id="{66FE4600-691B-8AB3-66A9-766146BBC7B5}"/>
              </a:ext>
            </a:extLst>
          </p:cNvPr>
          <p:cNvPicPr>
            <a:picLocks noChangeAspect="1"/>
          </p:cNvPicPr>
          <p:nvPr/>
        </p:nvPicPr>
        <p:blipFill>
          <a:blip r:embed="rId4"/>
          <a:stretch>
            <a:fillRect/>
          </a:stretch>
        </p:blipFill>
        <p:spPr>
          <a:xfrm>
            <a:off x="4454673" y="857250"/>
            <a:ext cx="4689328" cy="5143500"/>
          </a:xfrm>
          <a:prstGeom prst="rect">
            <a:avLst/>
          </a:prstGeom>
          <a:ln w="57150">
            <a:solidFill>
              <a:schemeClr val="tx1"/>
            </a:solidFill>
          </a:ln>
        </p:spPr>
      </p:pic>
    </p:spTree>
    <p:extLst>
      <p:ext uri="{BB962C8B-B14F-4D97-AF65-F5344CB8AC3E}">
        <p14:creationId xmlns:p14="http://schemas.microsoft.com/office/powerpoint/2010/main" val="9757931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78BBF-F83D-C525-DCB5-0C618E0503B8}"/>
              </a:ext>
            </a:extLst>
          </p:cNvPr>
          <p:cNvSpPr>
            <a:spLocks noGrp="1"/>
          </p:cNvSpPr>
          <p:nvPr>
            <p:ph type="title"/>
          </p:nvPr>
        </p:nvSpPr>
        <p:spPr/>
        <p:txBody>
          <a:bodyPr/>
          <a:lstStyle/>
          <a:p>
            <a:r>
              <a:rPr lang="en-US"/>
              <a:t>Silvopasture - 381</a:t>
            </a:r>
          </a:p>
        </p:txBody>
      </p:sp>
      <p:sp>
        <p:nvSpPr>
          <p:cNvPr id="3" name="Content Placeholder 2">
            <a:extLst>
              <a:ext uri="{FF2B5EF4-FFF2-40B4-BE49-F238E27FC236}">
                <a16:creationId xmlns:a16="http://schemas.microsoft.com/office/drawing/2014/main" id="{1B712E29-C007-7C63-9129-706A6C4A5D5F}"/>
              </a:ext>
            </a:extLst>
          </p:cNvPr>
          <p:cNvSpPr>
            <a:spLocks noGrp="1"/>
          </p:cNvSpPr>
          <p:nvPr>
            <p:ph sz="quarter" idx="10"/>
          </p:nvPr>
        </p:nvSpPr>
        <p:spPr>
          <a:xfrm>
            <a:off x="150876" y="2207514"/>
            <a:ext cx="8538210" cy="3380994"/>
          </a:xfrm>
        </p:spPr>
        <p:txBody>
          <a:bodyPr/>
          <a:lstStyle/>
          <a:p>
            <a:r>
              <a:rPr lang="en-US"/>
              <a:t>Establishment and/or management of desired trees and forages on the same land unit.</a:t>
            </a:r>
          </a:p>
          <a:p>
            <a:endParaRPr lang="en-US"/>
          </a:p>
        </p:txBody>
      </p:sp>
      <p:pic>
        <p:nvPicPr>
          <p:cNvPr id="4" name="Picture Placeholder 7" descr="Goats in a pine silvopasture system.">
            <a:extLst>
              <a:ext uri="{FF2B5EF4-FFF2-40B4-BE49-F238E27FC236}">
                <a16:creationId xmlns:a16="http://schemas.microsoft.com/office/drawing/2014/main" id="{7C6CA6F3-6766-C9A2-4E88-599C08E99523}"/>
              </a:ext>
            </a:extLst>
          </p:cNvPr>
          <p:cNvPicPr>
            <a:picLocks noChangeAspect="1"/>
          </p:cNvPicPr>
          <p:nvPr/>
        </p:nvPicPr>
        <p:blipFill>
          <a:blip r:embed="rId3"/>
          <a:srcRect t="22097" b="22097"/>
          <a:stretch>
            <a:fillRect/>
          </a:stretch>
        </p:blipFill>
        <p:spPr>
          <a:xfrm>
            <a:off x="671831" y="3050912"/>
            <a:ext cx="7796760" cy="2446705"/>
          </a:xfrm>
          <a:prstGeom prst="rect">
            <a:avLst/>
          </a:prstGeom>
          <a:ln w="28575">
            <a:solidFill>
              <a:schemeClr val="tx1"/>
            </a:solidFill>
          </a:ln>
        </p:spPr>
      </p:pic>
    </p:spTree>
    <p:extLst>
      <p:ext uri="{BB962C8B-B14F-4D97-AF65-F5344CB8AC3E}">
        <p14:creationId xmlns:p14="http://schemas.microsoft.com/office/powerpoint/2010/main" val="18012924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 displaying input management variables and the results of implementing those variables in silvopasture systems.">
            <a:extLst>
              <a:ext uri="{FF2B5EF4-FFF2-40B4-BE49-F238E27FC236}">
                <a16:creationId xmlns:a16="http://schemas.microsoft.com/office/drawing/2014/main" id="{8E2635B7-194B-FE04-FDB8-0817D491EB2F}"/>
              </a:ext>
            </a:extLst>
          </p:cNvPr>
          <p:cNvPicPr>
            <a:picLocks noGrp="1" noChangeAspect="1"/>
          </p:cNvPicPr>
          <p:nvPr>
            <p:ph sz="quarter" idx="10"/>
          </p:nvPr>
        </p:nvPicPr>
        <p:blipFill>
          <a:blip r:embed="rId3"/>
          <a:stretch>
            <a:fillRect/>
          </a:stretch>
        </p:blipFill>
        <p:spPr>
          <a:xfrm>
            <a:off x="157433" y="1298972"/>
            <a:ext cx="8829134" cy="4260056"/>
          </a:xfrm>
          <a:prstGeom prst="rect">
            <a:avLst/>
          </a:prstGeom>
          <a:noFill/>
        </p:spPr>
      </p:pic>
    </p:spTree>
    <p:extLst>
      <p:ext uri="{BB962C8B-B14F-4D97-AF65-F5344CB8AC3E}">
        <p14:creationId xmlns:p14="http://schemas.microsoft.com/office/powerpoint/2010/main" val="27712390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C0394AF-0DD0-B7BA-C8A0-CD8863304958}"/>
              </a:ext>
            </a:extLst>
          </p:cNvPr>
          <p:cNvSpPr>
            <a:spLocks noGrp="1"/>
          </p:cNvSpPr>
          <p:nvPr>
            <p:ph type="title"/>
          </p:nvPr>
        </p:nvSpPr>
        <p:spPr/>
        <p:txBody>
          <a:bodyPr anchor="ctr">
            <a:normAutofit/>
          </a:bodyPr>
          <a:lstStyle/>
          <a:p>
            <a:pPr>
              <a:lnSpc>
                <a:spcPct val="90000"/>
              </a:lnSpc>
            </a:pPr>
            <a:r>
              <a:rPr lang="en-US" sz="2550"/>
              <a:t>Forest Soil Health</a:t>
            </a:r>
            <a:endParaRPr lang="en-US" sz="2550" i="1"/>
          </a:p>
        </p:txBody>
      </p:sp>
      <p:sp>
        <p:nvSpPr>
          <p:cNvPr id="8" name="Content Placeholder 7">
            <a:extLst>
              <a:ext uri="{FF2B5EF4-FFF2-40B4-BE49-F238E27FC236}">
                <a16:creationId xmlns:a16="http://schemas.microsoft.com/office/drawing/2014/main" id="{C2AB5ABB-4787-EDAF-4B63-1976CE5ABD4E}"/>
              </a:ext>
            </a:extLst>
          </p:cNvPr>
          <p:cNvSpPr>
            <a:spLocks noGrp="1"/>
          </p:cNvSpPr>
          <p:nvPr>
            <p:ph sz="quarter" idx="10"/>
          </p:nvPr>
        </p:nvSpPr>
        <p:spPr>
          <a:xfrm>
            <a:off x="377190" y="2077975"/>
            <a:ext cx="8538210" cy="2090501"/>
          </a:xfrm>
        </p:spPr>
        <p:txBody>
          <a:bodyPr>
            <a:normAutofit fontScale="92500" lnSpcReduction="20000"/>
          </a:bodyPr>
          <a:lstStyle/>
          <a:p>
            <a:r>
              <a:rPr lang="en-US" b="1"/>
              <a:t>Soil Cover					* </a:t>
            </a:r>
            <a:r>
              <a:rPr lang="en-US" b="1" i="1"/>
              <a:t>Aggregate Stability</a:t>
            </a:r>
          </a:p>
          <a:p>
            <a:r>
              <a:rPr lang="en-US" b="1"/>
              <a:t>Minimize Disturbance			* </a:t>
            </a:r>
            <a:r>
              <a:rPr lang="en-US" b="1" i="1"/>
              <a:t>Compaction</a:t>
            </a:r>
          </a:p>
          <a:p>
            <a:r>
              <a:rPr lang="en-US" b="1"/>
              <a:t>Living Roots					* </a:t>
            </a:r>
            <a:r>
              <a:rPr lang="en-US" b="1" i="1"/>
              <a:t>Soil Organic Matter</a:t>
            </a:r>
          </a:p>
          <a:p>
            <a:r>
              <a:rPr lang="en-US" b="1"/>
              <a:t>Biodiversity					* </a:t>
            </a:r>
            <a:r>
              <a:rPr lang="en-US" b="1" i="1"/>
              <a:t>Soil Organism Habitat</a:t>
            </a:r>
          </a:p>
          <a:p>
            <a:r>
              <a:rPr lang="en-US" b="1" i="1"/>
              <a:t>Forest Ecosystem Health			* Plant Structure and 									Composition</a:t>
            </a:r>
          </a:p>
        </p:txBody>
      </p:sp>
      <p:grpSp>
        <p:nvGrpSpPr>
          <p:cNvPr id="2" name="Group 1" descr="Computer graphic of forest ecosystem components including trees and other species.">
            <a:extLst>
              <a:ext uri="{FF2B5EF4-FFF2-40B4-BE49-F238E27FC236}">
                <a16:creationId xmlns:a16="http://schemas.microsoft.com/office/drawing/2014/main" id="{20A99EB7-CF80-5FC9-DFF8-8C6E8BA83E20}"/>
              </a:ext>
            </a:extLst>
          </p:cNvPr>
          <p:cNvGrpSpPr/>
          <p:nvPr/>
        </p:nvGrpSpPr>
        <p:grpSpPr>
          <a:xfrm>
            <a:off x="676383" y="3705892"/>
            <a:ext cx="4150195" cy="1879469"/>
            <a:chOff x="115034" y="4414967"/>
            <a:chExt cx="5533593" cy="2505959"/>
          </a:xfrm>
        </p:grpSpPr>
        <p:pic>
          <p:nvPicPr>
            <p:cNvPr id="3" name="Graphic 2" descr="Tree With Roots with solid fill">
              <a:extLst>
                <a:ext uri="{FF2B5EF4-FFF2-40B4-BE49-F238E27FC236}">
                  <a16:creationId xmlns:a16="http://schemas.microsoft.com/office/drawing/2014/main" id="{920B3234-C729-95E1-55A2-D049D97878F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69420" y="4737476"/>
              <a:ext cx="2092357" cy="2092357"/>
            </a:xfrm>
            <a:prstGeom prst="rect">
              <a:avLst/>
            </a:prstGeom>
          </p:spPr>
        </p:pic>
        <p:pic>
          <p:nvPicPr>
            <p:cNvPr id="5" name="Graphic 4" descr="Forest scene with solid fill">
              <a:extLst>
                <a:ext uri="{FF2B5EF4-FFF2-40B4-BE49-F238E27FC236}">
                  <a16:creationId xmlns:a16="http://schemas.microsoft.com/office/drawing/2014/main" id="{41094B55-7CCF-A062-2C9B-FC37D2314BE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478071" y="4414967"/>
              <a:ext cx="2170556" cy="2170556"/>
            </a:xfrm>
            <a:prstGeom prst="rect">
              <a:avLst/>
            </a:prstGeom>
          </p:spPr>
        </p:pic>
        <p:pic>
          <p:nvPicPr>
            <p:cNvPr id="9" name="Graphic 8" descr="Worm with solid fill">
              <a:extLst>
                <a:ext uri="{FF2B5EF4-FFF2-40B4-BE49-F238E27FC236}">
                  <a16:creationId xmlns:a16="http://schemas.microsoft.com/office/drawing/2014/main" id="{FD373836-D996-98B3-C0EC-B6192695CBB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85989" y="6294783"/>
              <a:ext cx="626143" cy="626143"/>
            </a:xfrm>
            <a:prstGeom prst="rect">
              <a:avLst/>
            </a:prstGeom>
          </p:spPr>
        </p:pic>
        <p:pic>
          <p:nvPicPr>
            <p:cNvPr id="11" name="Graphic 10" descr="Butterfly with solid fill">
              <a:extLst>
                <a:ext uri="{FF2B5EF4-FFF2-40B4-BE49-F238E27FC236}">
                  <a16:creationId xmlns:a16="http://schemas.microsoft.com/office/drawing/2014/main" id="{4F29A875-BBBA-FCB0-436F-F1131882C49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699466">
              <a:off x="3599905" y="4928777"/>
              <a:ext cx="366927" cy="491655"/>
            </a:xfrm>
            <a:prstGeom prst="rect">
              <a:avLst/>
            </a:prstGeom>
          </p:spPr>
        </p:pic>
        <p:pic>
          <p:nvPicPr>
            <p:cNvPr id="13" name="Graphic 12" descr="Beehive with solid fill">
              <a:extLst>
                <a:ext uri="{FF2B5EF4-FFF2-40B4-BE49-F238E27FC236}">
                  <a16:creationId xmlns:a16="http://schemas.microsoft.com/office/drawing/2014/main" id="{8EAE0512-E0BE-B76B-18F1-457977243D1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012821" y="5726731"/>
              <a:ext cx="456885" cy="456885"/>
            </a:xfrm>
            <a:prstGeom prst="rect">
              <a:avLst/>
            </a:prstGeom>
          </p:spPr>
        </p:pic>
        <p:pic>
          <p:nvPicPr>
            <p:cNvPr id="15" name="Graphic 14" descr="Deer with solid fill">
              <a:extLst>
                <a:ext uri="{FF2B5EF4-FFF2-40B4-BE49-F238E27FC236}">
                  <a16:creationId xmlns:a16="http://schemas.microsoft.com/office/drawing/2014/main" id="{9A5D5EF4-8114-117B-3EA8-265BBB151994}"/>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982906" y="5497974"/>
              <a:ext cx="914400" cy="914400"/>
            </a:xfrm>
            <a:prstGeom prst="rect">
              <a:avLst/>
            </a:prstGeom>
          </p:spPr>
        </p:pic>
        <p:pic>
          <p:nvPicPr>
            <p:cNvPr id="17" name="Graphic 16" descr="Koi with solid fill">
              <a:extLst>
                <a:ext uri="{FF2B5EF4-FFF2-40B4-BE49-F238E27FC236}">
                  <a16:creationId xmlns:a16="http://schemas.microsoft.com/office/drawing/2014/main" id="{EF52D84E-64FE-880C-BFB5-4F9D4F509CE4}"/>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15034" y="6115998"/>
              <a:ext cx="751160" cy="751160"/>
            </a:xfrm>
            <a:prstGeom prst="rect">
              <a:avLst/>
            </a:prstGeom>
          </p:spPr>
        </p:pic>
        <p:pic>
          <p:nvPicPr>
            <p:cNvPr id="19" name="Graphic 18" descr="Withering Tree with solid fill">
              <a:extLst>
                <a:ext uri="{FF2B5EF4-FFF2-40B4-BE49-F238E27FC236}">
                  <a16:creationId xmlns:a16="http://schemas.microsoft.com/office/drawing/2014/main" id="{96D99CB4-33CE-8E9A-A89B-34BE64E81801}"/>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015358" y="5335859"/>
              <a:ext cx="1175027" cy="1175027"/>
            </a:xfrm>
            <a:prstGeom prst="rect">
              <a:avLst/>
            </a:prstGeom>
          </p:spPr>
        </p:pic>
        <p:pic>
          <p:nvPicPr>
            <p:cNvPr id="20" name="Graphic 19" descr="Eagle with solid fill">
              <a:extLst>
                <a:ext uri="{FF2B5EF4-FFF2-40B4-BE49-F238E27FC236}">
                  <a16:creationId xmlns:a16="http://schemas.microsoft.com/office/drawing/2014/main" id="{05FE62B0-B2C6-6380-B3E6-DBF7A5C8D6B4}"/>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flipH="1">
              <a:off x="658467" y="4989422"/>
              <a:ext cx="499020" cy="553812"/>
            </a:xfrm>
            <a:prstGeom prst="rect">
              <a:avLst/>
            </a:prstGeom>
          </p:spPr>
        </p:pic>
      </p:grpSp>
    </p:spTree>
    <p:extLst>
      <p:ext uri="{BB962C8B-B14F-4D97-AF65-F5344CB8AC3E}">
        <p14:creationId xmlns:p14="http://schemas.microsoft.com/office/powerpoint/2010/main" val="31022011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12B5547-13EA-B0CE-A95C-1E3E2FE2CDB1}"/>
              </a:ext>
            </a:extLst>
          </p:cNvPr>
          <p:cNvSpPr>
            <a:spLocks noGrp="1"/>
          </p:cNvSpPr>
          <p:nvPr>
            <p:ph type="title"/>
          </p:nvPr>
        </p:nvSpPr>
        <p:spPr>
          <a:xfrm>
            <a:off x="142217" y="1325465"/>
            <a:ext cx="7886700" cy="471788"/>
          </a:xfrm>
        </p:spPr>
        <p:txBody>
          <a:bodyPr lIns="68580" tIns="34290" rIns="68580" bIns="34290" anchor="t"/>
          <a:lstStyle/>
          <a:p>
            <a:r>
              <a:rPr lang="en-US"/>
              <a:t>Silvopasture - Examples</a:t>
            </a:r>
          </a:p>
        </p:txBody>
      </p:sp>
      <p:pic>
        <p:nvPicPr>
          <p:cNvPr id="12" name="Picture 11" descr="Cows grazing in pine silvopastures, where pine trees allow enough sunlight to support forage growth.  ">
            <a:extLst>
              <a:ext uri="{FF2B5EF4-FFF2-40B4-BE49-F238E27FC236}">
                <a16:creationId xmlns:a16="http://schemas.microsoft.com/office/drawing/2014/main" id="{81FBE454-45BD-DFC6-A676-05D876CEBD45}"/>
              </a:ext>
            </a:extLst>
          </p:cNvPr>
          <p:cNvPicPr>
            <a:picLocks noChangeAspect="1"/>
          </p:cNvPicPr>
          <p:nvPr/>
        </p:nvPicPr>
        <p:blipFill>
          <a:blip r:embed="rId3"/>
          <a:stretch>
            <a:fillRect/>
          </a:stretch>
        </p:blipFill>
        <p:spPr>
          <a:xfrm>
            <a:off x="3229183" y="1904999"/>
            <a:ext cx="5351318" cy="3567546"/>
          </a:xfrm>
          <a:prstGeom prst="rect">
            <a:avLst/>
          </a:prstGeom>
          <a:ln w="28575">
            <a:solidFill>
              <a:schemeClr val="tx1"/>
            </a:solidFill>
          </a:ln>
        </p:spPr>
      </p:pic>
      <p:pic>
        <p:nvPicPr>
          <p:cNvPr id="10" name="Picture 9" descr="Cows grazing in pine silvopastures, where pine trees allow enough sunlight to support forage growth.  ">
            <a:extLst>
              <a:ext uri="{FF2B5EF4-FFF2-40B4-BE49-F238E27FC236}">
                <a16:creationId xmlns:a16="http://schemas.microsoft.com/office/drawing/2014/main" id="{F2DAB583-CBC3-D1FB-F43A-F2FFD526793F}"/>
              </a:ext>
            </a:extLst>
          </p:cNvPr>
          <p:cNvPicPr>
            <a:picLocks noChangeAspect="1"/>
          </p:cNvPicPr>
          <p:nvPr/>
        </p:nvPicPr>
        <p:blipFill>
          <a:blip r:embed="rId4"/>
          <a:stretch>
            <a:fillRect/>
          </a:stretch>
        </p:blipFill>
        <p:spPr>
          <a:xfrm>
            <a:off x="606138" y="1900756"/>
            <a:ext cx="3709762" cy="3567546"/>
          </a:xfrm>
          <a:prstGeom prst="rect">
            <a:avLst/>
          </a:prstGeom>
          <a:ln w="28575">
            <a:solidFill>
              <a:schemeClr val="tx1"/>
            </a:solidFill>
          </a:ln>
        </p:spPr>
      </p:pic>
    </p:spTree>
    <p:extLst>
      <p:ext uri="{BB962C8B-B14F-4D97-AF65-F5344CB8AC3E}">
        <p14:creationId xmlns:p14="http://schemas.microsoft.com/office/powerpoint/2010/main" val="3834097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4" descr="Hardwood silvopasture without cattle.">
            <a:extLst>
              <a:ext uri="{FF2B5EF4-FFF2-40B4-BE49-F238E27FC236}">
                <a16:creationId xmlns:a16="http://schemas.microsoft.com/office/drawing/2014/main" id="{F7B8FAAD-E601-1573-B855-56640E4C9A38}"/>
              </a:ext>
            </a:extLst>
          </p:cNvPr>
          <p:cNvPicPr>
            <a:picLocks noChangeAspect="1"/>
          </p:cNvPicPr>
          <p:nvPr/>
        </p:nvPicPr>
        <p:blipFill>
          <a:blip r:embed="rId3"/>
          <a:stretch>
            <a:fillRect/>
          </a:stretch>
        </p:blipFill>
        <p:spPr>
          <a:xfrm>
            <a:off x="197773" y="1345535"/>
            <a:ext cx="5098127" cy="2908985"/>
          </a:xfrm>
          <a:prstGeom prst="rect">
            <a:avLst/>
          </a:prstGeom>
          <a:noFill/>
          <a:ln w="38100">
            <a:solidFill>
              <a:schemeClr val="tx1"/>
            </a:solidFill>
          </a:ln>
        </p:spPr>
      </p:pic>
      <p:pic>
        <p:nvPicPr>
          <p:cNvPr id="4" name="Content Placeholder 3" descr="hardwood silvopasture with cattle">
            <a:extLst>
              <a:ext uri="{FF2B5EF4-FFF2-40B4-BE49-F238E27FC236}">
                <a16:creationId xmlns:a16="http://schemas.microsoft.com/office/drawing/2014/main" id="{82D1444C-6638-FB5C-49A2-B24859FBCB45}"/>
              </a:ext>
            </a:extLst>
          </p:cNvPr>
          <p:cNvPicPr>
            <a:picLocks noGrp="1" noChangeAspect="1"/>
          </p:cNvPicPr>
          <p:nvPr>
            <p:ph sz="quarter" idx="10"/>
          </p:nvPr>
        </p:nvPicPr>
        <p:blipFill rotWithShape="1">
          <a:blip r:embed="rId4"/>
          <a:srcRect t="17186" r="1" b="19443"/>
          <a:stretch/>
        </p:blipFill>
        <p:spPr>
          <a:xfrm>
            <a:off x="3623654" y="2942631"/>
            <a:ext cx="5251915" cy="2493893"/>
          </a:xfrm>
          <a:prstGeom prst="rect">
            <a:avLst/>
          </a:prstGeom>
          <a:noFill/>
          <a:ln w="38100">
            <a:solidFill>
              <a:schemeClr val="tx1"/>
            </a:solidFill>
          </a:ln>
        </p:spPr>
      </p:pic>
    </p:spTree>
    <p:extLst>
      <p:ext uri="{BB962C8B-B14F-4D97-AF65-F5344CB8AC3E}">
        <p14:creationId xmlns:p14="http://schemas.microsoft.com/office/powerpoint/2010/main" val="41526122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ilvopasture research area with grazed and ungrazed areas.">
            <a:extLst>
              <a:ext uri="{FF2B5EF4-FFF2-40B4-BE49-F238E27FC236}">
                <a16:creationId xmlns:a16="http://schemas.microsoft.com/office/drawing/2014/main" id="{54B92487-FED1-913B-701F-A2C7A67FF4EB}"/>
              </a:ext>
            </a:extLst>
          </p:cNvPr>
          <p:cNvPicPr>
            <a:picLocks noChangeAspect="1"/>
          </p:cNvPicPr>
          <p:nvPr/>
        </p:nvPicPr>
        <p:blipFill>
          <a:blip r:embed="rId3"/>
          <a:srcRect t="8248" b="16752"/>
          <a:stretch/>
        </p:blipFill>
        <p:spPr>
          <a:xfrm>
            <a:off x="15" y="857257"/>
            <a:ext cx="9143985" cy="5143493"/>
          </a:xfrm>
          <a:prstGeom prst="rect">
            <a:avLst/>
          </a:prstGeom>
          <a:noFill/>
        </p:spPr>
      </p:pic>
      <p:pic>
        <p:nvPicPr>
          <p:cNvPr id="3" name="Picture 2" descr="photo of trees in silvopasture system">
            <a:extLst>
              <a:ext uri="{FF2B5EF4-FFF2-40B4-BE49-F238E27FC236}">
                <a16:creationId xmlns:a16="http://schemas.microsoft.com/office/drawing/2014/main" id="{A9816BA4-8463-69BF-EC9A-7D90ECA68012}"/>
              </a:ext>
            </a:extLst>
          </p:cNvPr>
          <p:cNvPicPr>
            <a:picLocks noChangeAspect="1"/>
          </p:cNvPicPr>
          <p:nvPr/>
        </p:nvPicPr>
        <p:blipFill>
          <a:blip r:embed="rId4"/>
          <a:stretch>
            <a:fillRect/>
          </a:stretch>
        </p:blipFill>
        <p:spPr>
          <a:xfrm>
            <a:off x="0" y="3932122"/>
            <a:ext cx="2758161" cy="2068621"/>
          </a:xfrm>
          <a:prstGeom prst="rect">
            <a:avLst/>
          </a:prstGeom>
          <a:ln w="38100">
            <a:solidFill>
              <a:schemeClr val="tx1"/>
            </a:solidFill>
          </a:ln>
        </p:spPr>
      </p:pic>
    </p:spTree>
    <p:extLst>
      <p:ext uri="{BB962C8B-B14F-4D97-AF65-F5344CB8AC3E}">
        <p14:creationId xmlns:p14="http://schemas.microsoft.com/office/powerpoint/2010/main" val="41854874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DF236C-056E-9235-39DE-EF39E9C73234}"/>
              </a:ext>
            </a:extLst>
          </p:cNvPr>
          <p:cNvSpPr>
            <a:spLocks noGrp="1"/>
          </p:cNvSpPr>
          <p:nvPr>
            <p:ph type="body" sz="quarter" idx="11"/>
          </p:nvPr>
        </p:nvSpPr>
        <p:spPr>
          <a:xfrm>
            <a:off x="0" y="5211697"/>
            <a:ext cx="8854627" cy="398312"/>
          </a:xfrm>
        </p:spPr>
        <p:txBody>
          <a:bodyPr/>
          <a:lstStyle/>
          <a:p>
            <a:r>
              <a:rPr lang="en-US" sz="1500" b="0"/>
              <a:t>Unpublished, National Agroforestry Center, 2024</a:t>
            </a:r>
          </a:p>
        </p:txBody>
      </p:sp>
      <p:pic>
        <p:nvPicPr>
          <p:cNvPr id="6" name="Content Placeholder 5" descr="data from study looking at organic matter depletion in silvopasture and forests.">
            <a:extLst>
              <a:ext uri="{FF2B5EF4-FFF2-40B4-BE49-F238E27FC236}">
                <a16:creationId xmlns:a16="http://schemas.microsoft.com/office/drawing/2014/main" id="{11C49569-2433-FD0A-7280-28E5381DFE1A}"/>
              </a:ext>
            </a:extLst>
          </p:cNvPr>
          <p:cNvPicPr>
            <a:picLocks noGrp="1" noChangeAspect="1"/>
          </p:cNvPicPr>
          <p:nvPr>
            <p:ph sz="quarter" idx="13"/>
          </p:nvPr>
        </p:nvPicPr>
        <p:blipFill>
          <a:blip r:embed="rId3"/>
          <a:stretch>
            <a:fillRect/>
          </a:stretch>
        </p:blipFill>
        <p:spPr>
          <a:xfrm>
            <a:off x="1103105" y="1447147"/>
            <a:ext cx="6648417" cy="4093760"/>
          </a:xfrm>
          <a:prstGeom prst="rect">
            <a:avLst/>
          </a:prstGeom>
        </p:spPr>
      </p:pic>
    </p:spTree>
    <p:extLst>
      <p:ext uri="{BB962C8B-B14F-4D97-AF65-F5344CB8AC3E}">
        <p14:creationId xmlns:p14="http://schemas.microsoft.com/office/powerpoint/2010/main" val="28581098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DF236C-056E-9235-39DE-EF39E9C73234}"/>
              </a:ext>
            </a:extLst>
          </p:cNvPr>
          <p:cNvSpPr>
            <a:spLocks noGrp="1"/>
          </p:cNvSpPr>
          <p:nvPr>
            <p:ph type="body" sz="quarter" idx="11"/>
          </p:nvPr>
        </p:nvSpPr>
        <p:spPr>
          <a:xfrm>
            <a:off x="0" y="5211697"/>
            <a:ext cx="8854627" cy="398312"/>
          </a:xfrm>
        </p:spPr>
        <p:txBody>
          <a:bodyPr/>
          <a:lstStyle/>
          <a:p>
            <a:r>
              <a:rPr lang="en-US" sz="1500" b="0"/>
              <a:t>Unpublished, National Agroforestry Center, 2024</a:t>
            </a:r>
          </a:p>
        </p:txBody>
      </p:sp>
      <p:pic>
        <p:nvPicPr>
          <p:cNvPr id="6" name="Content Placeholder 5">
            <a:extLst>
              <a:ext uri="{FF2B5EF4-FFF2-40B4-BE49-F238E27FC236}">
                <a16:creationId xmlns:a16="http://schemas.microsoft.com/office/drawing/2014/main" id="{11C49569-2433-FD0A-7280-28E5381DFE1A}"/>
              </a:ext>
              <a:ext uri="{C183D7F6-B498-43B3-948B-1728B52AA6E4}">
                <adec:decorative xmlns:adec="http://schemas.microsoft.com/office/drawing/2017/decorative" val="1"/>
              </a:ext>
            </a:extLst>
          </p:cNvPr>
          <p:cNvPicPr>
            <a:picLocks noGrp="1" noChangeAspect="1"/>
          </p:cNvPicPr>
          <p:nvPr>
            <p:ph sz="quarter" idx="13"/>
          </p:nvPr>
        </p:nvPicPr>
        <p:blipFill>
          <a:blip r:embed="rId3"/>
          <a:stretch>
            <a:fillRect/>
          </a:stretch>
        </p:blipFill>
        <p:spPr>
          <a:xfrm>
            <a:off x="1103105" y="1377874"/>
            <a:ext cx="6648417" cy="4093760"/>
          </a:xfrm>
          <a:prstGeom prst="rect">
            <a:avLst/>
          </a:prstGeom>
        </p:spPr>
      </p:pic>
      <p:sp>
        <p:nvSpPr>
          <p:cNvPr id="3" name="Oval 2">
            <a:extLst>
              <a:ext uri="{FF2B5EF4-FFF2-40B4-BE49-F238E27FC236}">
                <a16:creationId xmlns:a16="http://schemas.microsoft.com/office/drawing/2014/main" id="{ABDFE745-EA15-8590-34CF-1C7652FFCCCE}"/>
              </a:ext>
              <a:ext uri="{C183D7F6-B498-43B3-948B-1728B52AA6E4}">
                <adec:decorative xmlns:adec="http://schemas.microsoft.com/office/drawing/2017/decorative" val="1"/>
              </a:ext>
            </a:extLst>
          </p:cNvPr>
          <p:cNvSpPr/>
          <p:nvPr/>
        </p:nvSpPr>
        <p:spPr>
          <a:xfrm>
            <a:off x="3297934" y="3324744"/>
            <a:ext cx="646314" cy="929640"/>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Oval 3">
            <a:extLst>
              <a:ext uri="{FF2B5EF4-FFF2-40B4-BE49-F238E27FC236}">
                <a16:creationId xmlns:a16="http://schemas.microsoft.com/office/drawing/2014/main" id="{ACCB8A9D-2E12-4F06-AF22-BF89B89EB7AD}"/>
              </a:ext>
              <a:ext uri="{C183D7F6-B498-43B3-948B-1728B52AA6E4}">
                <adec:decorative xmlns:adec="http://schemas.microsoft.com/office/drawing/2017/decorative" val="1"/>
              </a:ext>
            </a:extLst>
          </p:cNvPr>
          <p:cNvSpPr/>
          <p:nvPr/>
        </p:nvSpPr>
        <p:spPr>
          <a:xfrm>
            <a:off x="4792980" y="3325766"/>
            <a:ext cx="594360" cy="929640"/>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Oval 4">
            <a:extLst>
              <a:ext uri="{FF2B5EF4-FFF2-40B4-BE49-F238E27FC236}">
                <a16:creationId xmlns:a16="http://schemas.microsoft.com/office/drawing/2014/main" id="{5BD5D297-B07B-08B4-D36E-EB31B1617CEB}"/>
              </a:ext>
              <a:ext uri="{C183D7F6-B498-43B3-948B-1728B52AA6E4}">
                <adec:decorative xmlns:adec="http://schemas.microsoft.com/office/drawing/2017/decorative" val="1"/>
              </a:ext>
            </a:extLst>
          </p:cNvPr>
          <p:cNvSpPr/>
          <p:nvPr/>
        </p:nvSpPr>
        <p:spPr>
          <a:xfrm>
            <a:off x="6299662" y="3325091"/>
            <a:ext cx="663632" cy="929640"/>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mc:AlternateContent xmlns:mc="http://schemas.openxmlformats.org/markup-compatibility/2006" xmlns:p14="http://schemas.microsoft.com/office/powerpoint/2010/main">
        <mc:Choice Requires="p14">
          <p:contentPart p14:bwMode="auto" r:id="rId4">
            <p14:nvContentPartPr>
              <p14:cNvPr id="7" name="Ink 6">
                <a:extLst>
                  <a:ext uri="{FF2B5EF4-FFF2-40B4-BE49-F238E27FC236}">
                    <a16:creationId xmlns:a16="http://schemas.microsoft.com/office/drawing/2014/main" id="{47F6E0F4-D0DB-C2D8-E9C2-497BA143E4F8}"/>
                  </a:ext>
                  <a:ext uri="{C183D7F6-B498-43B3-948B-1728B52AA6E4}">
                    <adec:decorative xmlns:adec="http://schemas.microsoft.com/office/drawing/2017/decorative" val="1"/>
                  </a:ext>
                </a:extLst>
              </p14:cNvPr>
              <p14:cNvContentPartPr/>
              <p14:nvPr/>
            </p14:nvContentPartPr>
            <p14:xfrm>
              <a:off x="6400740" y="3012540"/>
              <a:ext cx="914220" cy="40500"/>
            </p14:xfrm>
          </p:contentPart>
        </mc:Choice>
        <mc:Fallback xmlns="">
          <p:pic>
            <p:nvPicPr>
              <p:cNvPr id="7" name="Ink 6">
                <a:extLst>
                  <a:ext uri="{FF2B5EF4-FFF2-40B4-BE49-F238E27FC236}">
                    <a16:creationId xmlns:a16="http://schemas.microsoft.com/office/drawing/2014/main" id="{47F6E0F4-D0DB-C2D8-E9C2-497BA143E4F8}"/>
                  </a:ext>
                  <a:ext uri="{C183D7F6-B498-43B3-948B-1728B52AA6E4}">
                    <adec:decorative xmlns:adec="http://schemas.microsoft.com/office/drawing/2017/decorative" val="1"/>
                  </a:ext>
                </a:extLst>
              </p:cNvPr>
              <p:cNvPicPr/>
              <p:nvPr/>
            </p:nvPicPr>
            <p:blipFill>
              <a:blip r:embed="rId5"/>
              <a:stretch>
                <a:fillRect/>
              </a:stretch>
            </p:blipFill>
            <p:spPr>
              <a:xfrm>
                <a:off x="6346751" y="2905018"/>
                <a:ext cx="1021839" cy="255186"/>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8" name="Ink 7">
                <a:extLst>
                  <a:ext uri="{FF2B5EF4-FFF2-40B4-BE49-F238E27FC236}">
                    <a16:creationId xmlns:a16="http://schemas.microsoft.com/office/drawing/2014/main" id="{BC3A9D86-E143-1D29-6771-37D91D972018}"/>
                  </a:ext>
                  <a:ext uri="{C183D7F6-B498-43B3-948B-1728B52AA6E4}">
                    <adec:decorative xmlns:adec="http://schemas.microsoft.com/office/drawing/2017/decorative" val="1"/>
                  </a:ext>
                </a:extLst>
              </p14:cNvPr>
              <p14:cNvContentPartPr/>
              <p14:nvPr/>
            </p14:nvContentPartPr>
            <p14:xfrm>
              <a:off x="3405900" y="3020910"/>
              <a:ext cx="1224990" cy="16470"/>
            </p14:xfrm>
          </p:contentPart>
        </mc:Choice>
        <mc:Fallback xmlns="">
          <p:pic>
            <p:nvPicPr>
              <p:cNvPr id="8" name="Ink 7">
                <a:extLst>
                  <a:ext uri="{FF2B5EF4-FFF2-40B4-BE49-F238E27FC236}">
                    <a16:creationId xmlns:a16="http://schemas.microsoft.com/office/drawing/2014/main" id="{BC3A9D86-E143-1D29-6771-37D91D972018}"/>
                  </a:ext>
                  <a:ext uri="{C183D7F6-B498-43B3-948B-1728B52AA6E4}">
                    <adec:decorative xmlns:adec="http://schemas.microsoft.com/office/drawing/2017/decorative" val="1"/>
                  </a:ext>
                </a:extLst>
              </p:cNvPr>
              <p:cNvPicPr/>
              <p:nvPr/>
            </p:nvPicPr>
            <p:blipFill>
              <a:blip r:embed="rId7"/>
              <a:stretch>
                <a:fillRect/>
              </a:stretch>
            </p:blipFill>
            <p:spPr>
              <a:xfrm>
                <a:off x="3351904" y="2911110"/>
                <a:ext cx="1332622" cy="235704"/>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9" name="Ink 8">
                <a:extLst>
                  <a:ext uri="{FF2B5EF4-FFF2-40B4-BE49-F238E27FC236}">
                    <a16:creationId xmlns:a16="http://schemas.microsoft.com/office/drawing/2014/main" id="{516F0DE7-CEC4-2247-85F6-7091B3D6A20E}"/>
                  </a:ext>
                  <a:ext uri="{C183D7F6-B498-43B3-948B-1728B52AA6E4}">
                    <adec:decorative xmlns:adec="http://schemas.microsoft.com/office/drawing/2017/decorative" val="1"/>
                  </a:ext>
                </a:extLst>
              </p14:cNvPr>
              <p14:cNvContentPartPr/>
              <p14:nvPr/>
            </p14:nvContentPartPr>
            <p14:xfrm>
              <a:off x="4914390" y="3004980"/>
              <a:ext cx="608580" cy="92880"/>
            </p14:xfrm>
          </p:contentPart>
        </mc:Choice>
        <mc:Fallback xmlns="">
          <p:pic>
            <p:nvPicPr>
              <p:cNvPr id="9" name="Ink 8">
                <a:extLst>
                  <a:ext uri="{FF2B5EF4-FFF2-40B4-BE49-F238E27FC236}">
                    <a16:creationId xmlns:a16="http://schemas.microsoft.com/office/drawing/2014/main" id="{516F0DE7-CEC4-2247-85F6-7091B3D6A20E}"/>
                  </a:ext>
                  <a:ext uri="{C183D7F6-B498-43B3-948B-1728B52AA6E4}">
                    <adec:decorative xmlns:adec="http://schemas.microsoft.com/office/drawing/2017/decorative" val="1"/>
                  </a:ext>
                </a:extLst>
              </p:cNvPr>
              <p:cNvPicPr/>
              <p:nvPr/>
            </p:nvPicPr>
            <p:blipFill>
              <a:blip r:embed="rId9"/>
              <a:stretch>
                <a:fillRect/>
              </a:stretch>
            </p:blipFill>
            <p:spPr>
              <a:xfrm>
                <a:off x="4860406" y="2896980"/>
                <a:ext cx="716188" cy="308520"/>
              </a:xfrm>
              <a:prstGeom prst="rect">
                <a:avLst/>
              </a:prstGeom>
            </p:spPr>
          </p:pic>
        </mc:Fallback>
      </mc:AlternateContent>
    </p:spTree>
    <p:extLst>
      <p:ext uri="{BB962C8B-B14F-4D97-AF65-F5344CB8AC3E}">
        <p14:creationId xmlns:p14="http://schemas.microsoft.com/office/powerpoint/2010/main" val="42353566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C0394AF-0DD0-B7BA-C8A0-CD8863304958}"/>
              </a:ext>
            </a:extLst>
          </p:cNvPr>
          <p:cNvSpPr>
            <a:spLocks noGrp="1"/>
          </p:cNvSpPr>
          <p:nvPr>
            <p:ph type="title"/>
          </p:nvPr>
        </p:nvSpPr>
        <p:spPr/>
        <p:txBody>
          <a:bodyPr anchor="ctr">
            <a:normAutofit/>
          </a:bodyPr>
          <a:lstStyle/>
          <a:p>
            <a:pPr>
              <a:lnSpc>
                <a:spcPct val="90000"/>
              </a:lnSpc>
            </a:pPr>
            <a:r>
              <a:rPr lang="en-US" sz="2550"/>
              <a:t>Forest Soil Health</a:t>
            </a:r>
            <a:endParaRPr lang="en-US" sz="2550" i="1"/>
          </a:p>
        </p:txBody>
      </p:sp>
      <p:sp>
        <p:nvSpPr>
          <p:cNvPr id="8" name="Content Placeholder 7">
            <a:extLst>
              <a:ext uri="{FF2B5EF4-FFF2-40B4-BE49-F238E27FC236}">
                <a16:creationId xmlns:a16="http://schemas.microsoft.com/office/drawing/2014/main" id="{C2AB5ABB-4787-EDAF-4B63-1976CE5ABD4E}"/>
              </a:ext>
            </a:extLst>
          </p:cNvPr>
          <p:cNvSpPr>
            <a:spLocks noGrp="1"/>
          </p:cNvSpPr>
          <p:nvPr>
            <p:ph sz="quarter" idx="10"/>
          </p:nvPr>
        </p:nvSpPr>
        <p:spPr>
          <a:xfrm>
            <a:off x="377190" y="2077974"/>
            <a:ext cx="8538210" cy="1627917"/>
          </a:xfrm>
        </p:spPr>
        <p:txBody>
          <a:bodyPr>
            <a:normAutofit fontScale="77500" lnSpcReduction="20000"/>
          </a:bodyPr>
          <a:lstStyle/>
          <a:p>
            <a:r>
              <a:rPr lang="en-US" b="1"/>
              <a:t>Soil Cover					</a:t>
            </a:r>
            <a:endParaRPr lang="en-US" b="1" i="1"/>
          </a:p>
          <a:p>
            <a:r>
              <a:rPr lang="en-US" b="1"/>
              <a:t>Minimize Disturbance			</a:t>
            </a:r>
            <a:endParaRPr lang="en-US" b="1" i="1"/>
          </a:p>
          <a:p>
            <a:r>
              <a:rPr lang="en-US" b="1"/>
              <a:t>Living Roots					</a:t>
            </a:r>
            <a:endParaRPr lang="en-US" b="1" i="1"/>
          </a:p>
          <a:p>
            <a:r>
              <a:rPr lang="en-US" b="1"/>
              <a:t>Biodiversity					</a:t>
            </a:r>
            <a:endParaRPr lang="en-US" b="1" i="1"/>
          </a:p>
          <a:p>
            <a:r>
              <a:rPr lang="en-US" b="1" i="1"/>
              <a:t>Forest Ecosystem Health</a:t>
            </a:r>
          </a:p>
        </p:txBody>
      </p:sp>
      <p:grpSp>
        <p:nvGrpSpPr>
          <p:cNvPr id="2" name="Group 1" descr="Black and white computer generated graphic showing trees and deer, worm, fish, bees, butterfly, and eagle">
            <a:extLst>
              <a:ext uri="{FF2B5EF4-FFF2-40B4-BE49-F238E27FC236}">
                <a16:creationId xmlns:a16="http://schemas.microsoft.com/office/drawing/2014/main" id="{AF965273-BDE4-7B36-65FF-01C73DF736B8}"/>
              </a:ext>
            </a:extLst>
          </p:cNvPr>
          <p:cNvGrpSpPr/>
          <p:nvPr/>
        </p:nvGrpSpPr>
        <p:grpSpPr>
          <a:xfrm>
            <a:off x="3976833" y="3705891"/>
            <a:ext cx="4150195" cy="1879469"/>
            <a:chOff x="115034" y="4414967"/>
            <a:chExt cx="5533593" cy="2505959"/>
          </a:xfrm>
        </p:grpSpPr>
        <p:pic>
          <p:nvPicPr>
            <p:cNvPr id="4" name="Graphic 3" descr="Tree With Roots with solid fill">
              <a:extLst>
                <a:ext uri="{FF2B5EF4-FFF2-40B4-BE49-F238E27FC236}">
                  <a16:creationId xmlns:a16="http://schemas.microsoft.com/office/drawing/2014/main" id="{CD922985-A088-9475-A7CF-CCBE609EE8E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69420" y="4737476"/>
              <a:ext cx="2092357" cy="2092357"/>
            </a:xfrm>
            <a:prstGeom prst="rect">
              <a:avLst/>
            </a:prstGeom>
          </p:spPr>
        </p:pic>
        <p:pic>
          <p:nvPicPr>
            <p:cNvPr id="6" name="Graphic 5" descr="Forest scene with solid fill">
              <a:extLst>
                <a:ext uri="{FF2B5EF4-FFF2-40B4-BE49-F238E27FC236}">
                  <a16:creationId xmlns:a16="http://schemas.microsoft.com/office/drawing/2014/main" id="{8BFF7F94-157B-0DF2-4FE4-1988567BA59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478071" y="4414967"/>
              <a:ext cx="2170556" cy="2170556"/>
            </a:xfrm>
            <a:prstGeom prst="rect">
              <a:avLst/>
            </a:prstGeom>
          </p:spPr>
        </p:pic>
        <p:pic>
          <p:nvPicPr>
            <p:cNvPr id="10" name="Graphic 9" descr="Worm with solid fill">
              <a:extLst>
                <a:ext uri="{FF2B5EF4-FFF2-40B4-BE49-F238E27FC236}">
                  <a16:creationId xmlns:a16="http://schemas.microsoft.com/office/drawing/2014/main" id="{1A7B1906-7AE1-9639-37A0-EEF4ED9A6CB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85989" y="6294783"/>
              <a:ext cx="626143" cy="626143"/>
            </a:xfrm>
            <a:prstGeom prst="rect">
              <a:avLst/>
            </a:prstGeom>
          </p:spPr>
        </p:pic>
        <p:pic>
          <p:nvPicPr>
            <p:cNvPr id="12" name="Graphic 11" descr="Butterfly with solid fill">
              <a:extLst>
                <a:ext uri="{FF2B5EF4-FFF2-40B4-BE49-F238E27FC236}">
                  <a16:creationId xmlns:a16="http://schemas.microsoft.com/office/drawing/2014/main" id="{01911642-A2D9-05B1-2F8E-B1E18DA4C32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699466">
              <a:off x="3599905" y="4928777"/>
              <a:ext cx="366927" cy="491655"/>
            </a:xfrm>
            <a:prstGeom prst="rect">
              <a:avLst/>
            </a:prstGeom>
          </p:spPr>
        </p:pic>
        <p:pic>
          <p:nvPicPr>
            <p:cNvPr id="14" name="Graphic 13" descr="Beehive with solid fill">
              <a:extLst>
                <a:ext uri="{FF2B5EF4-FFF2-40B4-BE49-F238E27FC236}">
                  <a16:creationId xmlns:a16="http://schemas.microsoft.com/office/drawing/2014/main" id="{87B634E8-53B0-E49F-62D1-F73A2CA27D4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012821" y="5726731"/>
              <a:ext cx="456885" cy="456885"/>
            </a:xfrm>
            <a:prstGeom prst="rect">
              <a:avLst/>
            </a:prstGeom>
          </p:spPr>
        </p:pic>
        <p:pic>
          <p:nvPicPr>
            <p:cNvPr id="16" name="Graphic 15" descr="Deer with solid fill">
              <a:extLst>
                <a:ext uri="{FF2B5EF4-FFF2-40B4-BE49-F238E27FC236}">
                  <a16:creationId xmlns:a16="http://schemas.microsoft.com/office/drawing/2014/main" id="{345410A0-4310-5856-1917-ECD0BFADF53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982906" y="5497974"/>
              <a:ext cx="914400" cy="914400"/>
            </a:xfrm>
            <a:prstGeom prst="rect">
              <a:avLst/>
            </a:prstGeom>
          </p:spPr>
        </p:pic>
        <p:pic>
          <p:nvPicPr>
            <p:cNvPr id="18" name="Graphic 17" descr="Koi with solid fill">
              <a:extLst>
                <a:ext uri="{FF2B5EF4-FFF2-40B4-BE49-F238E27FC236}">
                  <a16:creationId xmlns:a16="http://schemas.microsoft.com/office/drawing/2014/main" id="{DE1DB195-7E6E-5FBB-5898-ADE53CF1EC83}"/>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15034" y="6115998"/>
              <a:ext cx="751160" cy="751160"/>
            </a:xfrm>
            <a:prstGeom prst="rect">
              <a:avLst/>
            </a:prstGeom>
          </p:spPr>
        </p:pic>
        <p:pic>
          <p:nvPicPr>
            <p:cNvPr id="22" name="Graphic 21" descr="Withering Tree with solid fill">
              <a:extLst>
                <a:ext uri="{FF2B5EF4-FFF2-40B4-BE49-F238E27FC236}">
                  <a16:creationId xmlns:a16="http://schemas.microsoft.com/office/drawing/2014/main" id="{6EA9B473-A671-4BFC-25E1-108DCF88299B}"/>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015358" y="5335859"/>
              <a:ext cx="1175027" cy="1175027"/>
            </a:xfrm>
            <a:prstGeom prst="rect">
              <a:avLst/>
            </a:prstGeom>
          </p:spPr>
        </p:pic>
        <p:pic>
          <p:nvPicPr>
            <p:cNvPr id="24" name="Graphic 23" descr="Eagle with solid fill">
              <a:extLst>
                <a:ext uri="{FF2B5EF4-FFF2-40B4-BE49-F238E27FC236}">
                  <a16:creationId xmlns:a16="http://schemas.microsoft.com/office/drawing/2014/main" id="{C33E8975-15A7-B397-0E10-A186ABFD1448}"/>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flipH="1">
              <a:off x="658467" y="4989422"/>
              <a:ext cx="499020" cy="553812"/>
            </a:xfrm>
            <a:prstGeom prst="rect">
              <a:avLst/>
            </a:prstGeom>
          </p:spPr>
        </p:pic>
      </p:grpSp>
    </p:spTree>
    <p:extLst>
      <p:ext uri="{BB962C8B-B14F-4D97-AF65-F5344CB8AC3E}">
        <p14:creationId xmlns:p14="http://schemas.microsoft.com/office/powerpoint/2010/main" val="7821493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Screenshot of research paper on woodland and silvopasture soil health responses.&#10;">
            <a:extLst>
              <a:ext uri="{FF2B5EF4-FFF2-40B4-BE49-F238E27FC236}">
                <a16:creationId xmlns:a16="http://schemas.microsoft.com/office/drawing/2014/main" id="{FBE5F107-975F-0F42-D3FD-1F99CCEDB9B1}"/>
              </a:ext>
            </a:extLst>
          </p:cNvPr>
          <p:cNvPicPr>
            <a:picLocks noGrp="1" noChangeAspect="1"/>
          </p:cNvPicPr>
          <p:nvPr>
            <p:ph sz="quarter" idx="10"/>
          </p:nvPr>
        </p:nvPicPr>
        <p:blipFill>
          <a:blip r:embed="rId3"/>
          <a:stretch>
            <a:fillRect/>
          </a:stretch>
        </p:blipFill>
        <p:spPr>
          <a:xfrm>
            <a:off x="90488" y="1519989"/>
            <a:ext cx="8963025" cy="3069835"/>
          </a:xfrm>
          <a:prstGeom prst="rect">
            <a:avLst/>
          </a:prstGeom>
          <a:noFill/>
        </p:spPr>
      </p:pic>
    </p:spTree>
    <p:extLst>
      <p:ext uri="{BB962C8B-B14F-4D97-AF65-F5344CB8AC3E}">
        <p14:creationId xmlns:p14="http://schemas.microsoft.com/office/powerpoint/2010/main" val="33110282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table with numbers and text displaying research data.">
            <a:extLst>
              <a:ext uri="{FF2B5EF4-FFF2-40B4-BE49-F238E27FC236}">
                <a16:creationId xmlns:a16="http://schemas.microsoft.com/office/drawing/2014/main" id="{7D2D9C7C-ADFD-9F19-1CE0-D9BBE3735597}"/>
              </a:ext>
            </a:extLst>
          </p:cNvPr>
          <p:cNvPicPr>
            <a:picLocks noChangeAspect="1"/>
          </p:cNvPicPr>
          <p:nvPr/>
        </p:nvPicPr>
        <p:blipFill>
          <a:blip r:embed="rId3"/>
          <a:stretch>
            <a:fillRect/>
          </a:stretch>
        </p:blipFill>
        <p:spPr>
          <a:xfrm>
            <a:off x="2299971" y="1298972"/>
            <a:ext cx="4544059" cy="4260056"/>
          </a:xfrm>
          <a:prstGeom prst="rect">
            <a:avLst/>
          </a:prstGeom>
          <a:noFill/>
        </p:spPr>
      </p:pic>
    </p:spTree>
    <p:extLst>
      <p:ext uri="{BB962C8B-B14F-4D97-AF65-F5344CB8AC3E}">
        <p14:creationId xmlns:p14="http://schemas.microsoft.com/office/powerpoint/2010/main" val="2847745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Statistical analysis of data from research study">
            <a:extLst>
              <a:ext uri="{FF2B5EF4-FFF2-40B4-BE49-F238E27FC236}">
                <a16:creationId xmlns:a16="http://schemas.microsoft.com/office/drawing/2014/main" id="{3CFEDFD1-C4F0-5D6C-E97F-A22364BE52F7}"/>
              </a:ext>
            </a:extLst>
          </p:cNvPr>
          <p:cNvPicPr>
            <a:picLocks noGrp="1" noChangeAspect="1"/>
          </p:cNvPicPr>
          <p:nvPr>
            <p:ph sz="quarter" idx="10"/>
          </p:nvPr>
        </p:nvPicPr>
        <p:blipFill>
          <a:blip r:embed="rId2"/>
          <a:stretch>
            <a:fillRect/>
          </a:stretch>
        </p:blipFill>
        <p:spPr>
          <a:xfrm>
            <a:off x="90488" y="1681854"/>
            <a:ext cx="8963025" cy="3630025"/>
          </a:xfrm>
          <a:prstGeom prst="rect">
            <a:avLst/>
          </a:prstGeom>
          <a:noFill/>
        </p:spPr>
      </p:pic>
    </p:spTree>
    <p:extLst>
      <p:ext uri="{BB962C8B-B14F-4D97-AF65-F5344CB8AC3E}">
        <p14:creationId xmlns:p14="http://schemas.microsoft.com/office/powerpoint/2010/main" val="17631796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screenshot of grazing impact on California oak woodlands research study">
            <a:extLst>
              <a:ext uri="{FF2B5EF4-FFF2-40B4-BE49-F238E27FC236}">
                <a16:creationId xmlns:a16="http://schemas.microsoft.com/office/drawing/2014/main" id="{D989673D-077C-1815-798D-9ECDCD9CAB50}"/>
              </a:ext>
            </a:extLst>
          </p:cNvPr>
          <p:cNvPicPr>
            <a:picLocks noGrp="1" noChangeAspect="1"/>
          </p:cNvPicPr>
          <p:nvPr>
            <p:ph sz="quarter" idx="10"/>
          </p:nvPr>
        </p:nvPicPr>
        <p:blipFill>
          <a:blip r:embed="rId2"/>
          <a:stretch>
            <a:fillRect/>
          </a:stretch>
        </p:blipFill>
        <p:spPr>
          <a:xfrm>
            <a:off x="0" y="1787129"/>
            <a:ext cx="4035276" cy="1550166"/>
          </a:xfrm>
        </p:spPr>
      </p:pic>
      <p:pic>
        <p:nvPicPr>
          <p:cNvPr id="7" name="Picture 6" descr="data graph of soil horizon thickness with and without grazing ">
            <a:extLst>
              <a:ext uri="{FF2B5EF4-FFF2-40B4-BE49-F238E27FC236}">
                <a16:creationId xmlns:a16="http://schemas.microsoft.com/office/drawing/2014/main" id="{91C3E438-6788-7A62-2569-975F8453BB9A}"/>
              </a:ext>
            </a:extLst>
          </p:cNvPr>
          <p:cNvPicPr>
            <a:picLocks noChangeAspect="1"/>
          </p:cNvPicPr>
          <p:nvPr/>
        </p:nvPicPr>
        <p:blipFill>
          <a:blip r:embed="rId3"/>
          <a:stretch>
            <a:fillRect/>
          </a:stretch>
        </p:blipFill>
        <p:spPr>
          <a:xfrm>
            <a:off x="4211527" y="1319983"/>
            <a:ext cx="4932473" cy="4218035"/>
          </a:xfrm>
          <a:prstGeom prst="rect">
            <a:avLst/>
          </a:prstGeom>
        </p:spPr>
      </p:pic>
    </p:spTree>
    <p:extLst>
      <p:ext uri="{BB962C8B-B14F-4D97-AF65-F5344CB8AC3E}">
        <p14:creationId xmlns:p14="http://schemas.microsoft.com/office/powerpoint/2010/main" val="16611139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table with numbers and letters displaying data analysis of research study.">
            <a:extLst>
              <a:ext uri="{FF2B5EF4-FFF2-40B4-BE49-F238E27FC236}">
                <a16:creationId xmlns:a16="http://schemas.microsoft.com/office/drawing/2014/main" id="{450EB9D2-C65E-C034-F74F-62B9663B2B0B}"/>
              </a:ext>
            </a:extLst>
          </p:cNvPr>
          <p:cNvPicPr>
            <a:picLocks noGrp="1" noChangeAspect="1"/>
          </p:cNvPicPr>
          <p:nvPr>
            <p:ph sz="quarter" idx="10"/>
          </p:nvPr>
        </p:nvPicPr>
        <p:blipFill>
          <a:blip r:embed="rId2"/>
          <a:stretch>
            <a:fillRect/>
          </a:stretch>
        </p:blipFill>
        <p:spPr>
          <a:xfrm>
            <a:off x="594308" y="1269207"/>
            <a:ext cx="7955385" cy="4236244"/>
          </a:xfrm>
          <a:noFill/>
        </p:spPr>
      </p:pic>
    </p:spTree>
    <p:extLst>
      <p:ext uri="{BB962C8B-B14F-4D97-AF65-F5344CB8AC3E}">
        <p14:creationId xmlns:p14="http://schemas.microsoft.com/office/powerpoint/2010/main" val="25164849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 showing effects on nutrient pools in grazed and ungrazed systems.">
            <a:extLst>
              <a:ext uri="{FF2B5EF4-FFF2-40B4-BE49-F238E27FC236}">
                <a16:creationId xmlns:a16="http://schemas.microsoft.com/office/drawing/2014/main" id="{423D0E9D-7C33-FC50-B932-926FE4D09E0D}"/>
              </a:ext>
            </a:extLst>
          </p:cNvPr>
          <p:cNvPicPr>
            <a:picLocks noGrp="1" noChangeAspect="1"/>
          </p:cNvPicPr>
          <p:nvPr>
            <p:ph sz="quarter" idx="10"/>
          </p:nvPr>
        </p:nvPicPr>
        <p:blipFill>
          <a:blip r:embed="rId2"/>
          <a:stretch>
            <a:fillRect/>
          </a:stretch>
        </p:blipFill>
        <p:spPr>
          <a:xfrm>
            <a:off x="2177208" y="1254539"/>
            <a:ext cx="4789585" cy="3274979"/>
          </a:xfrm>
        </p:spPr>
      </p:pic>
      <p:pic>
        <p:nvPicPr>
          <p:cNvPr id="7" name="Picture 6">
            <a:extLst>
              <a:ext uri="{FF2B5EF4-FFF2-40B4-BE49-F238E27FC236}">
                <a16:creationId xmlns:a16="http://schemas.microsoft.com/office/drawing/2014/main" id="{FB4963EB-2EAF-61AD-9156-D9B12CF1ED8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108622" y="4611014"/>
            <a:ext cx="4858171" cy="897333"/>
          </a:xfrm>
          <a:prstGeom prst="rect">
            <a:avLst/>
          </a:prstGeom>
        </p:spPr>
      </p:pic>
    </p:spTree>
    <p:extLst>
      <p:ext uri="{BB962C8B-B14F-4D97-AF65-F5344CB8AC3E}">
        <p14:creationId xmlns:p14="http://schemas.microsoft.com/office/powerpoint/2010/main" val="40115774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lack and white images of early windbreak plantings.">
            <a:extLst>
              <a:ext uri="{FF2B5EF4-FFF2-40B4-BE49-F238E27FC236}">
                <a16:creationId xmlns:a16="http://schemas.microsoft.com/office/drawing/2014/main" id="{CFB530C2-B3F0-625E-B736-8F7D403009D5}"/>
              </a:ext>
            </a:extLst>
          </p:cNvPr>
          <p:cNvPicPr>
            <a:picLocks noChangeAspect="1"/>
          </p:cNvPicPr>
          <p:nvPr/>
        </p:nvPicPr>
        <p:blipFill>
          <a:blip r:embed="rId2"/>
          <a:stretch>
            <a:fillRect/>
          </a:stretch>
        </p:blipFill>
        <p:spPr>
          <a:xfrm>
            <a:off x="4247367" y="2065020"/>
            <a:ext cx="4472337" cy="3442436"/>
          </a:xfrm>
          <a:prstGeom prst="rect">
            <a:avLst/>
          </a:prstGeom>
        </p:spPr>
      </p:pic>
      <p:pic>
        <p:nvPicPr>
          <p:cNvPr id="7" name="Picture 6" descr="Black and white images of early windbreak plantings.">
            <a:extLst>
              <a:ext uri="{FF2B5EF4-FFF2-40B4-BE49-F238E27FC236}">
                <a16:creationId xmlns:a16="http://schemas.microsoft.com/office/drawing/2014/main" id="{F5C11ECB-95E2-04A9-E14E-D0A141E2A153}"/>
              </a:ext>
            </a:extLst>
          </p:cNvPr>
          <p:cNvPicPr>
            <a:picLocks noChangeAspect="1"/>
          </p:cNvPicPr>
          <p:nvPr/>
        </p:nvPicPr>
        <p:blipFill>
          <a:blip r:embed="rId3"/>
          <a:stretch>
            <a:fillRect/>
          </a:stretch>
        </p:blipFill>
        <p:spPr>
          <a:xfrm>
            <a:off x="635140" y="2065020"/>
            <a:ext cx="3955688" cy="3442435"/>
          </a:xfrm>
          <a:prstGeom prst="rect">
            <a:avLst/>
          </a:prstGeom>
        </p:spPr>
      </p:pic>
      <p:sp>
        <p:nvSpPr>
          <p:cNvPr id="5" name="Text Placeholder 4">
            <a:extLst>
              <a:ext uri="{FF2B5EF4-FFF2-40B4-BE49-F238E27FC236}">
                <a16:creationId xmlns:a16="http://schemas.microsoft.com/office/drawing/2014/main" id="{12F14CC4-6951-D46C-33B7-B2FDDA064A2B}"/>
              </a:ext>
            </a:extLst>
          </p:cNvPr>
          <p:cNvSpPr>
            <a:spLocks noGrp="1"/>
          </p:cNvSpPr>
          <p:nvPr>
            <p:ph type="title"/>
          </p:nvPr>
        </p:nvSpPr>
        <p:spPr>
          <a:xfrm>
            <a:off x="178496" y="1481329"/>
            <a:ext cx="8736904" cy="471788"/>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nSpc>
                <a:spcPct val="90000"/>
              </a:lnSpc>
              <a:spcBef>
                <a:spcPts val="750"/>
              </a:spcBef>
              <a:defRPr/>
            </a:pPr>
            <a:r>
              <a:rPr lang="en-US">
                <a:ea typeface="Open Sans" panose="020B0606030504020204" pitchFamily="34" charset="0"/>
                <a:cs typeface="Open Sans" panose="020B0606030504020204" pitchFamily="34" charset="0"/>
              </a:rPr>
              <a:t>joe.alley@usda.gov</a:t>
            </a:r>
          </a:p>
        </p:txBody>
      </p:sp>
    </p:spTree>
    <p:extLst>
      <p:ext uri="{BB962C8B-B14F-4D97-AF65-F5344CB8AC3E}">
        <p14:creationId xmlns:p14="http://schemas.microsoft.com/office/powerpoint/2010/main" val="3883003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title"/>
          </p:nvPr>
        </p:nvSpPr>
        <p:spPr>
          <a:xfrm>
            <a:off x="147582" y="1481778"/>
            <a:ext cx="8767818" cy="398312"/>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nSpc>
                <a:spcPct val="90000"/>
              </a:lnSpc>
              <a:spcBef>
                <a:spcPts val="750"/>
              </a:spcBef>
              <a:defRPr/>
            </a:pPr>
            <a:r>
              <a:rPr lang="en-US">
                <a:ea typeface="Open Sans" panose="020B0606030504020204" pitchFamily="34" charset="0"/>
                <a:cs typeface="Open Sans" panose="020B0606030504020204" pitchFamily="34" charset="0"/>
              </a:rPr>
              <a:t>Thank you!</a:t>
            </a:r>
          </a:p>
        </p:txBody>
      </p:sp>
      <p:sp>
        <p:nvSpPr>
          <p:cNvPr id="13" name="TextBox 12">
            <a:extLst>
              <a:ext uri="{FF2B5EF4-FFF2-40B4-BE49-F238E27FC236}">
                <a16:creationId xmlns:a16="http://schemas.microsoft.com/office/drawing/2014/main" id="{C833F181-D319-9E26-D21E-33A9251CB7E1}"/>
              </a:ext>
            </a:extLst>
          </p:cNvPr>
          <p:cNvSpPr txBox="1"/>
          <p:nvPr/>
        </p:nvSpPr>
        <p:spPr>
          <a:xfrm>
            <a:off x="228601" y="5170897"/>
            <a:ext cx="5488733" cy="300082"/>
          </a:xfrm>
          <a:prstGeom prst="rect">
            <a:avLst/>
          </a:prstGeom>
          <a:noFill/>
        </p:spPr>
        <p:txBody>
          <a:bodyPr wrap="square" rtlCol="0">
            <a:spAutoFit/>
          </a:bodyPr>
          <a:lstStyle/>
          <a:p>
            <a:r>
              <a:rPr lang="en-US" sz="1350">
                <a:solidFill>
                  <a:srgbClr val="000000"/>
                </a:solidFill>
              </a:rPr>
              <a:t>USDA is an equal opportunity provider, employer, and lender. </a:t>
            </a:r>
          </a:p>
        </p:txBody>
      </p:sp>
      <p:sp>
        <p:nvSpPr>
          <p:cNvPr id="7" name="Content Placeholder 6">
            <a:extLst>
              <a:ext uri="{FF2B5EF4-FFF2-40B4-BE49-F238E27FC236}">
                <a16:creationId xmlns:a16="http://schemas.microsoft.com/office/drawing/2014/main" id="{75F84242-3328-C5EC-1955-22A95653FBD2}"/>
              </a:ext>
            </a:extLst>
          </p:cNvPr>
          <p:cNvSpPr>
            <a:spLocks noGrp="1"/>
          </p:cNvSpPr>
          <p:nvPr>
            <p:ph sz="quarter" idx="10"/>
          </p:nvPr>
        </p:nvSpPr>
        <p:spPr>
          <a:xfrm>
            <a:off x="1252330" y="2139398"/>
            <a:ext cx="6927574" cy="2773017"/>
          </a:xfrm>
        </p:spPr>
        <p:txBody>
          <a:bodyPr lIns="68580" tIns="34290" rIns="68580" bIns="34290" anchor="t"/>
          <a:lstStyle/>
          <a:p>
            <a:pPr marL="0" indent="0">
              <a:buNone/>
            </a:pPr>
            <a:r>
              <a:rPr lang="en-US">
                <a:solidFill>
                  <a:schemeClr val="accent5"/>
                </a:solidFill>
              </a:rPr>
              <a:t>For more information on Managing Soil Health, </a:t>
            </a:r>
          </a:p>
          <a:p>
            <a:pPr marL="0" indent="0">
              <a:buNone/>
            </a:pPr>
            <a:r>
              <a:rPr lang="en-US">
                <a:solidFill>
                  <a:schemeClr val="accent5"/>
                </a:solidFill>
              </a:rPr>
              <a:t>visit us here: </a:t>
            </a:r>
          </a:p>
          <a:p>
            <a:pPr marL="0" indent="0">
              <a:buNone/>
            </a:pPr>
            <a:endParaRPr lang="en-US">
              <a:solidFill>
                <a:schemeClr val="accent5"/>
              </a:solidFill>
            </a:endParaRPr>
          </a:p>
          <a:p>
            <a:pPr marL="0" indent="0" algn="ctr">
              <a:buNone/>
            </a:pPr>
            <a:r>
              <a:rPr lang="en-US">
                <a:solidFill>
                  <a:schemeClr val="accent1"/>
                </a:solidFill>
                <a:hlinkClick r:id="rId2">
                  <a:extLst>
                    <a:ext uri="{A12FA001-AC4F-418D-AE19-62706E023703}">
                      <ahyp:hlinkClr xmlns:ahyp="http://schemas.microsoft.com/office/drawing/2018/hyperlinkcolor" val="tx"/>
                    </a:ext>
                  </a:extLst>
                </a:hlinkClick>
              </a:rPr>
              <a:t>https://www.nrcs.usda.gov/conservation-basics/natural-resource-concerns/soils/soil-health</a:t>
            </a:r>
          </a:p>
        </p:txBody>
      </p:sp>
    </p:spTree>
    <p:extLst>
      <p:ext uri="{BB962C8B-B14F-4D97-AF65-F5344CB8AC3E}">
        <p14:creationId xmlns:p14="http://schemas.microsoft.com/office/powerpoint/2010/main" val="12945730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C0394AF-0DD0-B7BA-C8A0-CD8863304958}"/>
              </a:ext>
            </a:extLst>
          </p:cNvPr>
          <p:cNvSpPr>
            <a:spLocks noGrp="1"/>
          </p:cNvSpPr>
          <p:nvPr>
            <p:ph type="title"/>
          </p:nvPr>
        </p:nvSpPr>
        <p:spPr/>
        <p:txBody>
          <a:bodyPr anchor="ctr">
            <a:normAutofit/>
          </a:bodyPr>
          <a:lstStyle/>
          <a:p>
            <a:pPr>
              <a:lnSpc>
                <a:spcPct val="90000"/>
              </a:lnSpc>
            </a:pPr>
            <a:r>
              <a:rPr lang="en-US" sz="2550"/>
              <a:t>Forest Soil Health</a:t>
            </a:r>
            <a:endParaRPr lang="en-US" sz="2550" i="1"/>
          </a:p>
        </p:txBody>
      </p:sp>
      <p:sp>
        <p:nvSpPr>
          <p:cNvPr id="8" name="Content Placeholder 7">
            <a:extLst>
              <a:ext uri="{FF2B5EF4-FFF2-40B4-BE49-F238E27FC236}">
                <a16:creationId xmlns:a16="http://schemas.microsoft.com/office/drawing/2014/main" id="{C2AB5ABB-4787-EDAF-4B63-1976CE5ABD4E}"/>
              </a:ext>
            </a:extLst>
          </p:cNvPr>
          <p:cNvSpPr>
            <a:spLocks noGrp="1"/>
          </p:cNvSpPr>
          <p:nvPr>
            <p:ph sz="quarter" idx="10"/>
          </p:nvPr>
        </p:nvSpPr>
        <p:spPr>
          <a:xfrm>
            <a:off x="377190" y="2077974"/>
            <a:ext cx="8538210" cy="2160821"/>
          </a:xfrm>
        </p:spPr>
        <p:txBody>
          <a:bodyPr>
            <a:normAutofit fontScale="92500" lnSpcReduction="20000"/>
          </a:bodyPr>
          <a:lstStyle/>
          <a:p>
            <a:r>
              <a:rPr lang="en-US" b="1"/>
              <a:t>Soil Cover					* </a:t>
            </a:r>
            <a:r>
              <a:rPr lang="en-US" b="1" i="1"/>
              <a:t>Aggregate Stability</a:t>
            </a:r>
          </a:p>
          <a:p>
            <a:r>
              <a:rPr lang="en-US" b="1"/>
              <a:t>Minimize Disturbance			* </a:t>
            </a:r>
            <a:r>
              <a:rPr lang="en-US" b="1" i="1"/>
              <a:t>Compaction</a:t>
            </a:r>
          </a:p>
          <a:p>
            <a:r>
              <a:rPr lang="en-US" b="1"/>
              <a:t>Living Roots					* </a:t>
            </a:r>
            <a:r>
              <a:rPr lang="en-US" b="1" i="1"/>
              <a:t>Soil Organic Matter</a:t>
            </a:r>
          </a:p>
          <a:p>
            <a:r>
              <a:rPr lang="en-US" b="1"/>
              <a:t>Biodiversity					* </a:t>
            </a:r>
            <a:r>
              <a:rPr lang="en-US" b="1" i="1"/>
              <a:t>Soil Organism Habitat</a:t>
            </a:r>
          </a:p>
          <a:p>
            <a:r>
              <a:rPr lang="en-US" b="1" i="1"/>
              <a:t>Forest Ecosystem Health			* Plant Structure and 									Composition</a:t>
            </a:r>
          </a:p>
        </p:txBody>
      </p:sp>
      <p:grpSp>
        <p:nvGrpSpPr>
          <p:cNvPr id="21" name="Group 20" descr="Black and white computer generated graphic showing trees and deer, worm, fish, bees, butterfly, and eagle">
            <a:extLst>
              <a:ext uri="{FF2B5EF4-FFF2-40B4-BE49-F238E27FC236}">
                <a16:creationId xmlns:a16="http://schemas.microsoft.com/office/drawing/2014/main" id="{ED5D71C3-B169-AA39-9203-DE2A753691BA}"/>
              </a:ext>
            </a:extLst>
          </p:cNvPr>
          <p:cNvGrpSpPr/>
          <p:nvPr/>
        </p:nvGrpSpPr>
        <p:grpSpPr>
          <a:xfrm>
            <a:off x="895044" y="3915878"/>
            <a:ext cx="4150195" cy="1879469"/>
            <a:chOff x="115034" y="4414967"/>
            <a:chExt cx="5533593" cy="2505959"/>
          </a:xfrm>
        </p:grpSpPr>
        <p:pic>
          <p:nvPicPr>
            <p:cNvPr id="23" name="Graphic 22" descr="Tree With Roots with solid fill">
              <a:extLst>
                <a:ext uri="{FF2B5EF4-FFF2-40B4-BE49-F238E27FC236}">
                  <a16:creationId xmlns:a16="http://schemas.microsoft.com/office/drawing/2014/main" id="{24B46982-BC8D-8868-DBE5-8527807F008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69420" y="4737476"/>
              <a:ext cx="2092357" cy="2092357"/>
            </a:xfrm>
            <a:prstGeom prst="rect">
              <a:avLst/>
            </a:prstGeom>
          </p:spPr>
        </p:pic>
        <p:pic>
          <p:nvPicPr>
            <p:cNvPr id="25" name="Graphic 24" descr="Forest scene with solid fill">
              <a:extLst>
                <a:ext uri="{FF2B5EF4-FFF2-40B4-BE49-F238E27FC236}">
                  <a16:creationId xmlns:a16="http://schemas.microsoft.com/office/drawing/2014/main" id="{A2A78504-BB79-CAAF-C8CF-9E5D19A2B51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478071" y="4414967"/>
              <a:ext cx="2170556" cy="2170556"/>
            </a:xfrm>
            <a:prstGeom prst="rect">
              <a:avLst/>
            </a:prstGeom>
          </p:spPr>
        </p:pic>
        <p:pic>
          <p:nvPicPr>
            <p:cNvPr id="26" name="Graphic 25" descr="Worm with solid fill">
              <a:extLst>
                <a:ext uri="{FF2B5EF4-FFF2-40B4-BE49-F238E27FC236}">
                  <a16:creationId xmlns:a16="http://schemas.microsoft.com/office/drawing/2014/main" id="{991E1C2F-DC07-A023-CF1C-533CF0D103C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85989" y="6294783"/>
              <a:ext cx="626143" cy="626143"/>
            </a:xfrm>
            <a:prstGeom prst="rect">
              <a:avLst/>
            </a:prstGeom>
          </p:spPr>
        </p:pic>
        <p:pic>
          <p:nvPicPr>
            <p:cNvPr id="27" name="Graphic 26" descr="Butterfly with solid fill">
              <a:extLst>
                <a:ext uri="{FF2B5EF4-FFF2-40B4-BE49-F238E27FC236}">
                  <a16:creationId xmlns:a16="http://schemas.microsoft.com/office/drawing/2014/main" id="{FA2CCB19-7F83-C662-665B-CAC152DA0CD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699466">
              <a:off x="3599905" y="4928777"/>
              <a:ext cx="366927" cy="491655"/>
            </a:xfrm>
            <a:prstGeom prst="rect">
              <a:avLst/>
            </a:prstGeom>
          </p:spPr>
        </p:pic>
        <p:pic>
          <p:nvPicPr>
            <p:cNvPr id="28" name="Graphic 27" descr="Beehive with solid fill">
              <a:extLst>
                <a:ext uri="{FF2B5EF4-FFF2-40B4-BE49-F238E27FC236}">
                  <a16:creationId xmlns:a16="http://schemas.microsoft.com/office/drawing/2014/main" id="{F8F16366-4F5D-4B55-D411-89C6CE7AF8A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012821" y="5726731"/>
              <a:ext cx="456885" cy="456885"/>
            </a:xfrm>
            <a:prstGeom prst="rect">
              <a:avLst/>
            </a:prstGeom>
          </p:spPr>
        </p:pic>
        <p:pic>
          <p:nvPicPr>
            <p:cNvPr id="29" name="Graphic 28" descr="Deer with solid fill">
              <a:extLst>
                <a:ext uri="{FF2B5EF4-FFF2-40B4-BE49-F238E27FC236}">
                  <a16:creationId xmlns:a16="http://schemas.microsoft.com/office/drawing/2014/main" id="{5545CC6C-A943-6033-3078-A30F8E871480}"/>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982906" y="5497974"/>
              <a:ext cx="914400" cy="914400"/>
            </a:xfrm>
            <a:prstGeom prst="rect">
              <a:avLst/>
            </a:prstGeom>
          </p:spPr>
        </p:pic>
        <p:pic>
          <p:nvPicPr>
            <p:cNvPr id="30" name="Graphic 29" descr="Koi with solid fill">
              <a:extLst>
                <a:ext uri="{FF2B5EF4-FFF2-40B4-BE49-F238E27FC236}">
                  <a16:creationId xmlns:a16="http://schemas.microsoft.com/office/drawing/2014/main" id="{20E875E0-4E5F-C824-0136-E1ED96ABF2C8}"/>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15034" y="6115998"/>
              <a:ext cx="751160" cy="751160"/>
            </a:xfrm>
            <a:prstGeom prst="rect">
              <a:avLst/>
            </a:prstGeom>
          </p:spPr>
        </p:pic>
        <p:pic>
          <p:nvPicPr>
            <p:cNvPr id="31" name="Graphic 30" descr="Withering Tree with solid fill">
              <a:extLst>
                <a:ext uri="{FF2B5EF4-FFF2-40B4-BE49-F238E27FC236}">
                  <a16:creationId xmlns:a16="http://schemas.microsoft.com/office/drawing/2014/main" id="{CC64B234-FE78-07A2-8986-FD773EA042BA}"/>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015358" y="5335859"/>
              <a:ext cx="1175027" cy="1175027"/>
            </a:xfrm>
            <a:prstGeom prst="rect">
              <a:avLst/>
            </a:prstGeom>
          </p:spPr>
        </p:pic>
        <p:pic>
          <p:nvPicPr>
            <p:cNvPr id="32" name="Graphic 31" descr="Eagle with solid fill">
              <a:extLst>
                <a:ext uri="{FF2B5EF4-FFF2-40B4-BE49-F238E27FC236}">
                  <a16:creationId xmlns:a16="http://schemas.microsoft.com/office/drawing/2014/main" id="{28F08106-28F2-625A-DF08-EBF6827ED94B}"/>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flipH="1">
              <a:off x="658467" y="4989422"/>
              <a:ext cx="499020" cy="553812"/>
            </a:xfrm>
            <a:prstGeom prst="rect">
              <a:avLst/>
            </a:prstGeom>
          </p:spPr>
        </p:pic>
      </p:grpSp>
    </p:spTree>
    <p:extLst>
      <p:ext uri="{BB962C8B-B14F-4D97-AF65-F5344CB8AC3E}">
        <p14:creationId xmlns:p14="http://schemas.microsoft.com/office/powerpoint/2010/main" val="25816591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67799A-C468-CD26-2254-0DB2C30B1C67}"/>
              </a:ext>
            </a:extLst>
          </p:cNvPr>
          <p:cNvSpPr>
            <a:spLocks noGrp="1"/>
          </p:cNvSpPr>
          <p:nvPr>
            <p:ph sz="quarter" idx="10"/>
          </p:nvPr>
        </p:nvSpPr>
        <p:spPr>
          <a:xfrm>
            <a:off x="302895" y="3899154"/>
            <a:ext cx="8538210" cy="3380994"/>
          </a:xfrm>
        </p:spPr>
        <p:txBody>
          <a:bodyPr/>
          <a:lstStyle/>
          <a:p>
            <a:r>
              <a:rPr lang="en-US" b="1"/>
              <a:t>Three Scenarios</a:t>
            </a:r>
          </a:p>
          <a:p>
            <a:pPr lvl="1"/>
            <a:r>
              <a:rPr lang="en-US"/>
              <a:t>Turning Livestock into the Woods</a:t>
            </a:r>
          </a:p>
          <a:p>
            <a:pPr lvl="1"/>
            <a:r>
              <a:rPr lang="en-US"/>
              <a:t>Forest Grazing</a:t>
            </a:r>
          </a:p>
          <a:p>
            <a:pPr lvl="1"/>
            <a:r>
              <a:rPr lang="en-US"/>
              <a:t>Silvopasture</a:t>
            </a:r>
          </a:p>
        </p:txBody>
      </p:sp>
      <p:pic>
        <p:nvPicPr>
          <p:cNvPr id="5" name="Content Placeholder 4" descr="Screen shot of agroforestry notes publication with cattle grazing amongst trees in black and white.">
            <a:extLst>
              <a:ext uri="{FF2B5EF4-FFF2-40B4-BE49-F238E27FC236}">
                <a16:creationId xmlns:a16="http://schemas.microsoft.com/office/drawing/2014/main" id="{718BE3FD-8685-48B1-B5C0-ECFC052A6A60}"/>
              </a:ext>
            </a:extLst>
          </p:cNvPr>
          <p:cNvPicPr>
            <a:picLocks noChangeAspect="1"/>
          </p:cNvPicPr>
          <p:nvPr/>
        </p:nvPicPr>
        <p:blipFill>
          <a:blip r:embed="rId3"/>
          <a:stretch>
            <a:fillRect/>
          </a:stretch>
        </p:blipFill>
        <p:spPr>
          <a:xfrm>
            <a:off x="1415568" y="1301264"/>
            <a:ext cx="6312865" cy="2335761"/>
          </a:xfrm>
          <a:prstGeom prst="rect">
            <a:avLst/>
          </a:prstGeom>
          <a:noFill/>
        </p:spPr>
      </p:pic>
      <p:sp>
        <p:nvSpPr>
          <p:cNvPr id="6" name="TextBox 5">
            <a:extLst>
              <a:ext uri="{FF2B5EF4-FFF2-40B4-BE49-F238E27FC236}">
                <a16:creationId xmlns:a16="http://schemas.microsoft.com/office/drawing/2014/main" id="{2ECE6E82-84AD-A636-951F-CF8AF1BE195E}"/>
              </a:ext>
            </a:extLst>
          </p:cNvPr>
          <p:cNvSpPr txBox="1"/>
          <p:nvPr/>
        </p:nvSpPr>
        <p:spPr>
          <a:xfrm>
            <a:off x="4506876" y="4949083"/>
            <a:ext cx="4637124" cy="571375"/>
          </a:xfrm>
          <a:prstGeom prst="rect">
            <a:avLst/>
          </a:prstGeom>
          <a:noFill/>
        </p:spPr>
        <p:txBody>
          <a:bodyPr wrap="square">
            <a:spAutoFit/>
          </a:bodyPr>
          <a:lstStyle/>
          <a:p>
            <a:pPr>
              <a:lnSpc>
                <a:spcPct val="120000"/>
              </a:lnSpc>
            </a:pPr>
            <a:r>
              <a:rPr lang="en-US" sz="1350">
                <a:hlinkClick r:id="rId4"/>
              </a:rPr>
              <a:t>https://www.fs.usda.gov/nac/assets/documents/agroforestrynotes/an46si09.pdf</a:t>
            </a:r>
            <a:endParaRPr lang="en-US" sz="1350"/>
          </a:p>
        </p:txBody>
      </p:sp>
    </p:spTree>
    <p:extLst>
      <p:ext uri="{BB962C8B-B14F-4D97-AF65-F5344CB8AC3E}">
        <p14:creationId xmlns:p14="http://schemas.microsoft.com/office/powerpoint/2010/main" val="316623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Graphic displaying management inputs and results when utilizing livestock in the woods.&#10;">
            <a:extLst>
              <a:ext uri="{FF2B5EF4-FFF2-40B4-BE49-F238E27FC236}">
                <a16:creationId xmlns:a16="http://schemas.microsoft.com/office/drawing/2014/main" id="{4FE145FA-74CC-39E7-40C9-FC34C3600DD3}"/>
              </a:ext>
            </a:extLst>
          </p:cNvPr>
          <p:cNvPicPr>
            <a:picLocks noGrp="1" noChangeAspect="1"/>
          </p:cNvPicPr>
          <p:nvPr>
            <p:ph sz="quarter" idx="10"/>
          </p:nvPr>
        </p:nvPicPr>
        <p:blipFill>
          <a:blip r:embed="rId3"/>
          <a:stretch>
            <a:fillRect/>
          </a:stretch>
        </p:blipFill>
        <p:spPr>
          <a:xfrm>
            <a:off x="1094404" y="1227202"/>
            <a:ext cx="6955193" cy="4260056"/>
          </a:xfrm>
          <a:noFill/>
        </p:spPr>
      </p:pic>
    </p:spTree>
    <p:extLst>
      <p:ext uri="{BB962C8B-B14F-4D97-AF65-F5344CB8AC3E}">
        <p14:creationId xmlns:p14="http://schemas.microsoft.com/office/powerpoint/2010/main" val="98723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4FE145FA-74CC-39E7-40C9-FC34C3600DD3}"/>
              </a:ext>
              <a:ext uri="{C183D7F6-B498-43B3-948B-1728B52AA6E4}">
                <adec:decorative xmlns:adec="http://schemas.microsoft.com/office/drawing/2017/decorative" val="1"/>
              </a:ext>
            </a:extLst>
          </p:cNvPr>
          <p:cNvPicPr>
            <a:picLocks noGrp="1" noChangeAspect="1"/>
          </p:cNvPicPr>
          <p:nvPr>
            <p:ph sz="quarter" idx="10"/>
          </p:nvPr>
        </p:nvPicPr>
        <p:blipFill>
          <a:blip r:embed="rId3"/>
          <a:stretch>
            <a:fillRect/>
          </a:stretch>
        </p:blipFill>
        <p:spPr>
          <a:xfrm>
            <a:off x="1091557" y="1226582"/>
            <a:ext cx="6955193" cy="4260056"/>
          </a:xfrm>
          <a:noFill/>
        </p:spPr>
      </p:pic>
      <p:grpSp>
        <p:nvGrpSpPr>
          <p:cNvPr id="8" name="Group 7">
            <a:extLst>
              <a:ext uri="{FF2B5EF4-FFF2-40B4-BE49-F238E27FC236}">
                <a16:creationId xmlns:a16="http://schemas.microsoft.com/office/drawing/2014/main" id="{08B790BF-BFE6-3407-5165-058AB23C0ECC}"/>
              </a:ext>
              <a:ext uri="{C183D7F6-B498-43B3-948B-1728B52AA6E4}">
                <adec:decorative xmlns:adec="http://schemas.microsoft.com/office/drawing/2017/decorative" val="1"/>
              </a:ext>
            </a:extLst>
          </p:cNvPr>
          <p:cNvGrpSpPr/>
          <p:nvPr/>
        </p:nvGrpSpPr>
        <p:grpSpPr>
          <a:xfrm>
            <a:off x="1783080" y="1465118"/>
            <a:ext cx="6444480" cy="3436620"/>
            <a:chOff x="2377440" y="914400"/>
            <a:chExt cx="8592640" cy="4582160"/>
          </a:xfrm>
        </p:grpSpPr>
        <p:sp>
          <p:nvSpPr>
            <p:cNvPr id="2" name="Oval 1">
              <a:extLst>
                <a:ext uri="{FF2B5EF4-FFF2-40B4-BE49-F238E27FC236}">
                  <a16:creationId xmlns:a16="http://schemas.microsoft.com/office/drawing/2014/main" id="{FDBB961C-C22B-03E7-385A-883ECDE42243}"/>
                </a:ext>
              </a:extLst>
            </p:cNvPr>
            <p:cNvSpPr/>
            <p:nvPr/>
          </p:nvSpPr>
          <p:spPr>
            <a:xfrm>
              <a:off x="2377440" y="4064000"/>
              <a:ext cx="2428240" cy="477520"/>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Oval 2">
              <a:extLst>
                <a:ext uri="{FF2B5EF4-FFF2-40B4-BE49-F238E27FC236}">
                  <a16:creationId xmlns:a16="http://schemas.microsoft.com/office/drawing/2014/main" id="{562B75F2-06BE-7500-EA39-89B070A65362}"/>
                </a:ext>
              </a:extLst>
            </p:cNvPr>
            <p:cNvSpPr/>
            <p:nvPr/>
          </p:nvSpPr>
          <p:spPr>
            <a:xfrm>
              <a:off x="7721600" y="5019040"/>
              <a:ext cx="2753360" cy="477520"/>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Oval 3">
              <a:extLst>
                <a:ext uri="{FF2B5EF4-FFF2-40B4-BE49-F238E27FC236}">
                  <a16:creationId xmlns:a16="http://schemas.microsoft.com/office/drawing/2014/main" id="{11D6FD12-E200-D894-70CD-0457E8B197CF}"/>
                </a:ext>
              </a:extLst>
            </p:cNvPr>
            <p:cNvSpPr/>
            <p:nvPr/>
          </p:nvSpPr>
          <p:spPr>
            <a:xfrm>
              <a:off x="7853680" y="4592320"/>
              <a:ext cx="2722880" cy="386080"/>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Oval 4">
              <a:extLst>
                <a:ext uri="{FF2B5EF4-FFF2-40B4-BE49-F238E27FC236}">
                  <a16:creationId xmlns:a16="http://schemas.microsoft.com/office/drawing/2014/main" id="{1319E538-215E-BC00-A8FC-EF51EF2859D3}"/>
                </a:ext>
              </a:extLst>
            </p:cNvPr>
            <p:cNvSpPr/>
            <p:nvPr/>
          </p:nvSpPr>
          <p:spPr>
            <a:xfrm>
              <a:off x="7934960" y="4074318"/>
              <a:ext cx="2722880" cy="467202"/>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Oval 5">
              <a:extLst>
                <a:ext uri="{FF2B5EF4-FFF2-40B4-BE49-F238E27FC236}">
                  <a16:creationId xmlns:a16="http://schemas.microsoft.com/office/drawing/2014/main" id="{609AA30F-4020-1507-1307-53D7BFDC80C5}"/>
                </a:ext>
              </a:extLst>
            </p:cNvPr>
            <p:cNvSpPr/>
            <p:nvPr/>
          </p:nvSpPr>
          <p:spPr>
            <a:xfrm>
              <a:off x="7934960" y="2946400"/>
              <a:ext cx="2540000" cy="386080"/>
            </a:xfrm>
            <a:prstGeom prst="ellipse">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Oval 6">
              <a:extLst>
                <a:ext uri="{FF2B5EF4-FFF2-40B4-BE49-F238E27FC236}">
                  <a16:creationId xmlns:a16="http://schemas.microsoft.com/office/drawing/2014/main" id="{82DC42A0-D815-CB20-E297-A08FAC60771F}"/>
                </a:ext>
              </a:extLst>
            </p:cNvPr>
            <p:cNvSpPr/>
            <p:nvPr/>
          </p:nvSpPr>
          <p:spPr>
            <a:xfrm>
              <a:off x="7853680" y="914400"/>
              <a:ext cx="2611120" cy="1015999"/>
            </a:xfrm>
            <a:prstGeom prst="ellipse">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mc:AlternateContent xmlns:mc="http://schemas.openxmlformats.org/markup-compatibility/2006" xmlns:p14="http://schemas.microsoft.com/office/powerpoint/2010/main">
          <mc:Choice Requires="p14">
            <p:contentPart p14:bwMode="auto" r:id="rId4">
              <p14:nvContentPartPr>
                <p14:cNvPr id="14" name="Ink 13">
                  <a:extLst>
                    <a:ext uri="{FF2B5EF4-FFF2-40B4-BE49-F238E27FC236}">
                      <a16:creationId xmlns:a16="http://schemas.microsoft.com/office/drawing/2014/main" id="{D728261B-0933-F9B2-4719-191AD0E06CEE}"/>
                    </a:ext>
                  </a:extLst>
                </p14:cNvPr>
                <p14:cNvContentPartPr/>
                <p14:nvPr/>
              </p14:nvContentPartPr>
              <p14:xfrm>
                <a:off x="10566160" y="1084520"/>
                <a:ext cx="403920" cy="484560"/>
              </p14:xfrm>
            </p:contentPart>
          </mc:Choice>
          <mc:Fallback xmlns="">
            <p:pic>
              <p:nvPicPr>
                <p:cNvPr id="14" name="Ink 13">
                  <a:extLst>
                    <a:ext uri="{FF2B5EF4-FFF2-40B4-BE49-F238E27FC236}">
                      <a16:creationId xmlns:a16="http://schemas.microsoft.com/office/drawing/2014/main" id="{D728261B-0933-F9B2-4719-191AD0E06CEE}"/>
                    </a:ext>
                  </a:extLst>
                </p:cNvPr>
                <p:cNvPicPr/>
                <p:nvPr/>
              </p:nvPicPr>
              <p:blipFill>
                <a:blip r:embed="rId5"/>
                <a:stretch>
                  <a:fillRect/>
                </a:stretch>
              </p:blipFill>
              <p:spPr>
                <a:xfrm>
                  <a:off x="10518189" y="988568"/>
                  <a:ext cx="499383" cy="675985"/>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5" name="Ink 14">
                  <a:extLst>
                    <a:ext uri="{FF2B5EF4-FFF2-40B4-BE49-F238E27FC236}">
                      <a16:creationId xmlns:a16="http://schemas.microsoft.com/office/drawing/2014/main" id="{BA8422FC-ADFF-65A8-BE33-61086DFF64B2}"/>
                    </a:ext>
                  </a:extLst>
                </p14:cNvPr>
                <p14:cNvContentPartPr/>
                <p14:nvPr/>
              </p14:nvContentPartPr>
              <p14:xfrm>
                <a:off x="10799800" y="1838720"/>
                <a:ext cx="360" cy="360"/>
              </p14:xfrm>
            </p:contentPart>
          </mc:Choice>
          <mc:Fallback xmlns="">
            <p:pic>
              <p:nvPicPr>
                <p:cNvPr id="15" name="Ink 14">
                  <a:extLst>
                    <a:ext uri="{FF2B5EF4-FFF2-40B4-BE49-F238E27FC236}">
                      <a16:creationId xmlns:a16="http://schemas.microsoft.com/office/drawing/2014/main" id="{BA8422FC-ADFF-65A8-BE33-61086DFF64B2}"/>
                    </a:ext>
                  </a:extLst>
                </p:cNvPr>
                <p:cNvPicPr/>
                <p:nvPr/>
              </p:nvPicPr>
              <p:blipFill>
                <a:blip r:embed="rId7"/>
                <a:stretch>
                  <a:fillRect/>
                </a:stretch>
              </p:blipFill>
              <p:spPr>
                <a:xfrm>
                  <a:off x="10763800" y="1766720"/>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7" name="Ink 16">
                  <a:extLst>
                    <a:ext uri="{FF2B5EF4-FFF2-40B4-BE49-F238E27FC236}">
                      <a16:creationId xmlns:a16="http://schemas.microsoft.com/office/drawing/2014/main" id="{26E25824-7A98-3806-FD73-A79FF8AFE68A}"/>
                    </a:ext>
                  </a:extLst>
                </p14:cNvPr>
                <p14:cNvContentPartPr/>
                <p14:nvPr/>
              </p14:nvContentPartPr>
              <p14:xfrm>
                <a:off x="10616560" y="2886680"/>
                <a:ext cx="347760" cy="455760"/>
              </p14:xfrm>
            </p:contentPart>
          </mc:Choice>
          <mc:Fallback xmlns="">
            <p:pic>
              <p:nvPicPr>
                <p:cNvPr id="17" name="Ink 16">
                  <a:extLst>
                    <a:ext uri="{FF2B5EF4-FFF2-40B4-BE49-F238E27FC236}">
                      <a16:creationId xmlns:a16="http://schemas.microsoft.com/office/drawing/2014/main" id="{26E25824-7A98-3806-FD73-A79FF8AFE68A}"/>
                    </a:ext>
                  </a:extLst>
                </p:cNvPr>
                <p:cNvPicPr/>
                <p:nvPr/>
              </p:nvPicPr>
              <p:blipFill>
                <a:blip r:embed="rId9"/>
                <a:stretch>
                  <a:fillRect/>
                </a:stretch>
              </p:blipFill>
              <p:spPr>
                <a:xfrm>
                  <a:off x="10568593" y="2790831"/>
                  <a:ext cx="443214" cy="646978"/>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9" name="Ink 18">
                  <a:extLst>
                    <a:ext uri="{FF2B5EF4-FFF2-40B4-BE49-F238E27FC236}">
                      <a16:creationId xmlns:a16="http://schemas.microsoft.com/office/drawing/2014/main" id="{3D517874-17CA-3345-FDE6-98DA0DDC71CB}"/>
                    </a:ext>
                  </a:extLst>
                </p14:cNvPr>
                <p14:cNvContentPartPr/>
                <p14:nvPr/>
              </p14:nvContentPartPr>
              <p14:xfrm>
                <a:off x="10830040" y="3535400"/>
                <a:ext cx="360" cy="360"/>
              </p14:xfrm>
            </p:contentPart>
          </mc:Choice>
          <mc:Fallback xmlns="">
            <p:pic>
              <p:nvPicPr>
                <p:cNvPr id="19" name="Ink 18">
                  <a:extLst>
                    <a:ext uri="{FF2B5EF4-FFF2-40B4-BE49-F238E27FC236}">
                      <a16:creationId xmlns:a16="http://schemas.microsoft.com/office/drawing/2014/main" id="{3D517874-17CA-3345-FDE6-98DA0DDC71CB}"/>
                    </a:ext>
                  </a:extLst>
                </p:cNvPr>
                <p:cNvPicPr/>
                <p:nvPr/>
              </p:nvPicPr>
              <p:blipFill>
                <a:blip r:embed="rId7"/>
                <a:stretch>
                  <a:fillRect/>
                </a:stretch>
              </p:blipFill>
              <p:spPr>
                <a:xfrm>
                  <a:off x="10794040" y="3463400"/>
                  <a:ext cx="72000" cy="144000"/>
                </a:xfrm>
                <a:prstGeom prst="rect">
                  <a:avLst/>
                </a:prstGeom>
              </p:spPr>
            </p:pic>
          </mc:Fallback>
        </mc:AlternateContent>
      </p:grpSp>
    </p:spTree>
    <p:extLst>
      <p:ext uri="{BB962C8B-B14F-4D97-AF65-F5344CB8AC3E}">
        <p14:creationId xmlns:p14="http://schemas.microsoft.com/office/powerpoint/2010/main" val="23404003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51918BF-0BDE-A265-93C8-D75225DD09F2}"/>
              </a:ext>
            </a:extLst>
          </p:cNvPr>
          <p:cNvSpPr txBox="1"/>
          <p:nvPr/>
        </p:nvSpPr>
        <p:spPr>
          <a:xfrm>
            <a:off x="7062727" y="5248789"/>
            <a:ext cx="2081273" cy="507831"/>
          </a:xfrm>
          <a:prstGeom prst="rect">
            <a:avLst/>
          </a:prstGeom>
          <a:noFill/>
        </p:spPr>
        <p:txBody>
          <a:bodyPr wrap="square">
            <a:spAutoFit/>
          </a:bodyPr>
          <a:lstStyle/>
          <a:p>
            <a:r>
              <a:rPr lang="en-US" sz="900">
                <a:hlinkClick r:id="rId3"/>
              </a:rPr>
              <a:t>https://doi.org/10.1002/ece3.8786</a:t>
            </a:r>
            <a:endParaRPr lang="en-US" sz="900"/>
          </a:p>
          <a:p>
            <a:endParaRPr lang="en-US" sz="900"/>
          </a:p>
          <a:p>
            <a:endParaRPr lang="en-US" sz="900"/>
          </a:p>
        </p:txBody>
      </p:sp>
      <p:pic>
        <p:nvPicPr>
          <p:cNvPr id="12" name="Content Placeholder 11" descr="Screen shot of research article title and authors from Wiley Online Library.">
            <a:extLst>
              <a:ext uri="{FF2B5EF4-FFF2-40B4-BE49-F238E27FC236}">
                <a16:creationId xmlns:a16="http://schemas.microsoft.com/office/drawing/2014/main" id="{E376F416-EB37-F61C-55E9-D9B4C0502C11}"/>
              </a:ext>
            </a:extLst>
          </p:cNvPr>
          <p:cNvPicPr>
            <a:picLocks noGrp="1" noChangeAspect="1"/>
          </p:cNvPicPr>
          <p:nvPr>
            <p:ph sz="quarter" idx="10"/>
          </p:nvPr>
        </p:nvPicPr>
        <p:blipFill>
          <a:blip r:embed="rId4"/>
          <a:stretch>
            <a:fillRect/>
          </a:stretch>
        </p:blipFill>
        <p:spPr>
          <a:xfrm>
            <a:off x="222362" y="1560412"/>
            <a:ext cx="8699276" cy="3471580"/>
          </a:xfrm>
        </p:spPr>
      </p:pic>
    </p:spTree>
    <p:extLst>
      <p:ext uri="{BB962C8B-B14F-4D97-AF65-F5344CB8AC3E}">
        <p14:creationId xmlns:p14="http://schemas.microsoft.com/office/powerpoint/2010/main" val="3380206984"/>
      </p:ext>
    </p:extLst>
  </p:cSld>
  <p:clrMapOvr>
    <a:masterClrMapping/>
  </p:clrMapOvr>
</p:sld>
</file>

<file path=ppt/theme/theme1.xml><?xml version="1.0" encoding="utf-8"?>
<a:theme xmlns:a="http://schemas.openxmlformats.org/drawingml/2006/main" name="1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_MODULE 10_Forestland Soil Health" id="{AA74CE45-A6AA-4383-A824-3F1A36809D6C}" vid="{99621515-0722-4004-A44D-FB69FC2A9222}"/>
    </a:ext>
  </a:extLst>
</a:theme>
</file>

<file path=ppt/theme/theme2.xml><?xml version="1.0" encoding="utf-8"?>
<a:theme xmlns:a="http://schemas.openxmlformats.org/drawingml/2006/main" name="3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_MODULE 10_Forestland Soil Health" id="{AA74CE45-A6AA-4383-A824-3F1A36809D6C}" vid="{3CE6E8AC-142F-43EA-8FE1-C21B8764CF5A}"/>
    </a:ext>
  </a:extLst>
</a:theme>
</file>

<file path=ppt/theme/theme3.xml><?xml version="1.0" encoding="utf-8"?>
<a:theme xmlns:a="http://schemas.openxmlformats.org/drawingml/2006/main" name="2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_MODULE 10_Forestland Soil Health" id="{AA74CE45-A6AA-4383-A824-3F1A36809D6C}" vid="{959CE6F6-133E-48A1-9EF2-7C6F1D7F1730}"/>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0DF2ABC03FB6E4E9B76E3A625F5898B" ma:contentTypeVersion="19" ma:contentTypeDescription="Create a new document." ma:contentTypeScope="" ma:versionID="e3d415994b0bf6366365def82154d1ba">
  <xsd:schema xmlns:xsd="http://www.w3.org/2001/XMLSchema" xmlns:xs="http://www.w3.org/2001/XMLSchema" xmlns:p="http://schemas.microsoft.com/office/2006/metadata/properties" xmlns:ns1="http://schemas.microsoft.com/sharepoint/v3" xmlns:ns2="12363614-19a6-4ba2-943c-7caa8a5735f9" xmlns:ns3="849593af-9ef4-4dc7-a991-ea6257baf2f0" xmlns:ns4="73fb875a-8af9-4255-b008-0995492d31cd" targetNamespace="http://schemas.microsoft.com/office/2006/metadata/properties" ma:root="true" ma:fieldsID="2a2c3adffaa7d5cde45e05417bd96747" ns1:_="" ns2:_="" ns3:_="" ns4:_="">
    <xsd:import namespace="http://schemas.microsoft.com/sharepoint/v3"/>
    <xsd:import namespace="12363614-19a6-4ba2-943c-7caa8a5735f9"/>
    <xsd:import namespace="849593af-9ef4-4dc7-a991-ea6257baf2f0"/>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363614-19a6-4ba2-943c-7caa8a5735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49593af-9ef4-4dc7-a991-ea6257baf2f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43d039f-5583-46f0-8301-9a8ed676b916}" ma:internalName="TaxCatchAll" ma:showField="CatchAllData" ma:web="849593af-9ef4-4dc7-a991-ea6257baf2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3fb875a-8af9-4255-b008-0995492d31cd" xsi:nil="true"/>
    <lcf76f155ced4ddcb4097134ff3c332f xmlns="12363614-19a6-4ba2-943c-7caa8a5735f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SharedWithUsers xmlns="849593af-9ef4-4dc7-a991-ea6257baf2f0">
      <UserInfo>
        <DisplayName/>
        <AccountId xsi:nil="true"/>
        <AccountType/>
      </UserInfo>
    </SharedWithUsers>
  </documentManagement>
</p:properties>
</file>

<file path=customXml/itemProps1.xml><?xml version="1.0" encoding="utf-8"?>
<ds:datastoreItem xmlns:ds="http://schemas.openxmlformats.org/officeDocument/2006/customXml" ds:itemID="{5996294F-02A7-40CA-8AC7-636490B8F87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2363614-19a6-4ba2-943c-7caa8a5735f9"/>
    <ds:schemaRef ds:uri="849593af-9ef4-4dc7-a991-ea6257baf2f0"/>
    <ds:schemaRef ds:uri="73fb875a-8af9-4255-b008-0995492d31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41DBA9E-642A-4BB1-86C5-CA90FE3DF62E}">
  <ds:schemaRefs>
    <ds:schemaRef ds:uri="http://schemas.microsoft.com/sharepoint/v3/contenttype/forms"/>
  </ds:schemaRefs>
</ds:datastoreItem>
</file>

<file path=customXml/itemProps3.xml><?xml version="1.0" encoding="utf-8"?>
<ds:datastoreItem xmlns:ds="http://schemas.openxmlformats.org/officeDocument/2006/customXml" ds:itemID="{DA5787A5-96AB-4A15-B7EB-76A978E87EE1}">
  <ds:schemaRefs>
    <ds:schemaRef ds:uri="190132a1-b740-41e9-a9d3-aef04dc8f2ab"/>
    <ds:schemaRef ds:uri="1fa27c74-dbb6-4e30-b933-9d82255035f8"/>
    <ds:schemaRef ds:uri="73fb875a-8af9-4255-b008-0995492d31c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12363614-19a6-4ba2-943c-7caa8a5735f9"/>
    <ds:schemaRef ds:uri="http://schemas.microsoft.com/sharepoint/v3"/>
    <ds:schemaRef ds:uri="849593af-9ef4-4dc7-a991-ea6257baf2f0"/>
  </ds:schemaRefs>
</ds:datastoreItem>
</file>

<file path=docProps/app.xml><?xml version="1.0" encoding="utf-8"?>
<Properties xmlns="http://schemas.openxmlformats.org/officeDocument/2006/extended-properties" xmlns:vt="http://schemas.openxmlformats.org/officeDocument/2006/docPropsVTypes">
  <Template>TEMPLATE_MODULE 10_Forestland Soil Health</Template>
  <Application>Microsoft Office PowerPoint</Application>
  <PresentationFormat>On-screen Show (4:3)</PresentationFormat>
  <Slides>47</Slides>
  <Notes>37</Notes>
  <HiddenSlides>0</HiddenSlides>
  <ScaleCrop>false</ScaleCrop>
  <HeadingPairs>
    <vt:vector size="4" baseType="variant">
      <vt:variant>
        <vt:lpstr>Theme</vt:lpstr>
      </vt:variant>
      <vt:variant>
        <vt:i4>3</vt:i4>
      </vt:variant>
      <vt:variant>
        <vt:lpstr>Slide Titles</vt:lpstr>
      </vt:variant>
      <vt:variant>
        <vt:i4>47</vt:i4>
      </vt:variant>
    </vt:vector>
  </HeadingPairs>
  <TitlesOfParts>
    <vt:vector size="50" baseType="lpstr">
      <vt:lpstr>1_Title Page</vt:lpstr>
      <vt:lpstr>3_Title Page</vt:lpstr>
      <vt:lpstr>2_Title Page</vt:lpstr>
      <vt:lpstr>PowerPoint Presentation</vt:lpstr>
      <vt:lpstr>PowerPoint Presentation</vt:lpstr>
      <vt:lpstr>Forest Soil Health</vt:lpstr>
      <vt:lpstr>Forest Soil Health</vt:lpstr>
      <vt:lpstr>Forest Soil Health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Silvopasture - 381</vt:lpstr>
      <vt:lpstr>PowerPoint Presentation</vt:lpstr>
      <vt:lpstr>Forest Soil Health</vt:lpstr>
      <vt:lpstr>Silvopasture - Examples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joe.alley@usda.gov</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Metz, Loretta - FPAC-NRCS, AZ</dc:creator>
  <cp:revision>5</cp:revision>
  <dcterms:created xsi:type="dcterms:W3CDTF">2024-08-30T20:14:39Z</dcterms:created>
  <dcterms:modified xsi:type="dcterms:W3CDTF">2026-01-12T20:28:11Z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0x01010020DF2ABC03FB6E4E9B76E3A625F5898B</vt:lpwstr>
  </property>
  <property fmtid="{D5CDD505-2E9C-101B-9397-08002B2CF9AE}" pid="4" name="Order">
    <vt:lpwstr>191000.000000000</vt:lpwstr>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lpwstr/>
  </property>
</Properties>
</file>